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57" r:id="rId3"/>
    <p:sldId id="274" r:id="rId4"/>
    <p:sldId id="262" r:id="rId5"/>
    <p:sldId id="279" r:id="rId6"/>
    <p:sldId id="263" r:id="rId7"/>
    <p:sldId id="282" r:id="rId8"/>
    <p:sldId id="259" r:id="rId9"/>
    <p:sldId id="267" r:id="rId10"/>
    <p:sldId id="276" r:id="rId11"/>
    <p:sldId id="277" r:id="rId12"/>
    <p:sldId id="280" r:id="rId13"/>
    <p:sldId id="269" r:id="rId14"/>
    <p:sldId id="272" r:id="rId15"/>
    <p:sldId id="264" r:id="rId16"/>
    <p:sldId id="268" r:id="rId17"/>
    <p:sldId id="265" r:id="rId18"/>
    <p:sldId id="266" r:id="rId19"/>
    <p:sldId id="273" r:id="rId20"/>
    <p:sldId id="278" r:id="rId21"/>
    <p:sldId id="275" r:id="rId22"/>
    <p:sldId id="261" r:id="rId23"/>
    <p:sldId id="25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5A5DC8-ED49-4FCD-8279-FE0535C75E81}" type="datetimeFigureOut">
              <a:rPr lang="fr-FR" smtClean="0"/>
              <a:t>31/01/2023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B4E70-1B5F-47C4-8A36-24CA3A34940C}" type="slidenum">
              <a:rPr lang="fr-FR" smtClean="0"/>
              <a:t>‹N°›</a:t>
            </a:fld>
            <a:endParaRPr lang="fr-FR"/>
          </a:p>
        </p:txBody>
      </p:sp>
    </p:spTree>
    <p:extLst>
      <p:ext uri="{BB962C8B-B14F-4D97-AF65-F5344CB8AC3E}">
        <p14:creationId xmlns:p14="http://schemas.microsoft.com/office/powerpoint/2010/main" val="235402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a:solidFill>
                  <a:schemeClr val="tx1"/>
                </a:solidFill>
                <a:effectLst/>
                <a:latin typeface="+mn-lt"/>
                <a:ea typeface="+mn-ea"/>
                <a:cs typeface="+mn-cs"/>
              </a:rPr>
              <a:t>Enjeu principal : libérer l’élève du poids du déchiffrage pour lui permettre de se concentrer sur la compréhension. </a:t>
            </a:r>
          </a:p>
          <a:p>
            <a:pPr lvl="0"/>
            <a:r>
              <a:rPr lang="fr-FR" sz="1200" kern="1200" dirty="0">
                <a:solidFill>
                  <a:schemeClr val="tx1"/>
                </a:solidFill>
                <a:effectLst/>
                <a:latin typeface="+mn-lt"/>
                <a:ea typeface="+mn-ea"/>
                <a:cs typeface="+mn-cs"/>
              </a:rPr>
              <a:t>Recherches scientifiques récentes : une identification des mots automatisée et fluide libère un espace de travail dans le cerveau de l’élève pour les opérations cognitives liées à la compréhension. </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La lecture à voix haute permet</a:t>
            </a:r>
            <a:r>
              <a:rPr lang="fr-FR" sz="1200" kern="1200" baseline="0" dirty="0">
                <a:solidFill>
                  <a:schemeClr val="tx1"/>
                </a:solidFill>
                <a:effectLst/>
                <a:latin typeface="+mn-lt"/>
                <a:ea typeface="+mn-ea"/>
                <a:cs typeface="+mn-cs"/>
              </a:rPr>
              <a:t> de repérer : les élèves qui décodent mal certains mots, ceux qui n’ont pas automatisé le décodage, ceux qui n’ont pas repérer les groupes et constituants d’une phrase, ceux qui n’ont pas repérer la construction syntaxique plus fine…</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2</a:t>
            </a:fld>
            <a:endParaRPr lang="fr-FR"/>
          </a:p>
        </p:txBody>
      </p:sp>
    </p:spTree>
    <p:extLst>
      <p:ext uri="{BB962C8B-B14F-4D97-AF65-F5344CB8AC3E}">
        <p14:creationId xmlns:p14="http://schemas.microsoft.com/office/powerpoint/2010/main" val="143871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a:solidFill>
                  <a:schemeClr val="tx1"/>
                </a:solidFill>
                <a:effectLst/>
                <a:latin typeface="+mn-lt"/>
                <a:ea typeface="+mn-ea"/>
                <a:cs typeface="+mn-cs"/>
              </a:rPr>
              <a:t>Le ciblage des besoins peut faire l’objet d’une programmation d’école :</a:t>
            </a:r>
          </a:p>
          <a:p>
            <a:pPr lvl="0"/>
            <a:r>
              <a:rPr lang="fr-FR" sz="1200" kern="1200" dirty="0">
                <a:solidFill>
                  <a:schemeClr val="tx1"/>
                </a:solidFill>
                <a:effectLst/>
                <a:latin typeface="+mn-lt"/>
                <a:ea typeface="+mn-ea"/>
                <a:cs typeface="+mn-cs"/>
              </a:rPr>
              <a:t>Les repères et attendus sont fixés par niveau, mais parfois les élèves ont des besoins inférieurs ou supérieurs à leur niveau de classe. </a:t>
            </a:r>
          </a:p>
          <a:p>
            <a:pPr lvl="0"/>
            <a:r>
              <a:rPr lang="fr-FR" sz="1200" kern="1200" dirty="0">
                <a:solidFill>
                  <a:schemeClr val="tx1"/>
                </a:solidFill>
                <a:effectLst/>
                <a:latin typeface="+mn-lt"/>
                <a:ea typeface="+mn-ea"/>
                <a:cs typeface="+mn-cs"/>
              </a:rPr>
              <a:t>Une programmation qui prend en compte les indicateurs détaillés précédemment, va permettre de s’interroger sur les compétences, les stratégies qu’il va falloir travailler et enseigner pour être au plus près des besoins de l’élève. </a:t>
            </a:r>
          </a:p>
          <a:p>
            <a:pPr lvl="0"/>
            <a:r>
              <a:rPr lang="fr-FR" sz="1200" kern="1200" dirty="0">
                <a:solidFill>
                  <a:schemeClr val="tx1"/>
                </a:solidFill>
                <a:effectLst/>
                <a:latin typeface="+mn-lt"/>
                <a:ea typeface="+mn-ea"/>
                <a:cs typeface="+mn-cs"/>
              </a:rPr>
              <a:t>Commenter la diapo. </a:t>
            </a:r>
          </a:p>
          <a:p>
            <a:pPr lvl="0"/>
            <a:r>
              <a:rPr lang="fr-FR" sz="1200" kern="1200" dirty="0">
                <a:solidFill>
                  <a:schemeClr val="tx1"/>
                </a:solidFill>
                <a:effectLst/>
                <a:latin typeface="+mn-lt"/>
                <a:ea typeface="+mn-ea"/>
                <a:cs typeface="+mn-cs"/>
              </a:rPr>
              <a:t>Pour les élèves lisant moins de 30M/M, ce sont des compétences de renforcement du code et de l’identification rapide des mots qui vont être prioritairement travaillées. </a:t>
            </a:r>
          </a:p>
          <a:p>
            <a:pPr lvl="0"/>
            <a:r>
              <a:rPr lang="fr-FR" sz="1200" kern="1200" dirty="0">
                <a:solidFill>
                  <a:schemeClr val="tx1"/>
                </a:solidFill>
                <a:effectLst/>
                <a:latin typeface="+mn-lt"/>
                <a:ea typeface="+mn-ea"/>
                <a:cs typeface="+mn-cs"/>
              </a:rPr>
              <a:t>Pour les élèves lisant entre 30 et 90M/M, différences de profils : pour quels élèves va-t-on renforcer l’exercice du regard ? le rythme de lecture ? la lecture par groupes de mots ? </a:t>
            </a:r>
          </a:p>
          <a:p>
            <a:pPr lvl="0"/>
            <a:r>
              <a:rPr lang="fr-FR" sz="1200" kern="1200" dirty="0">
                <a:solidFill>
                  <a:schemeClr val="tx1"/>
                </a:solidFill>
                <a:effectLst/>
                <a:latin typeface="+mn-lt"/>
                <a:ea typeface="+mn-ea"/>
                <a:cs typeface="+mn-cs"/>
              </a:rPr>
              <a:t>Pour les élèves lisant plus de 90M/M, on va aller davantage vers le travail de l’expressivité. </a:t>
            </a: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16</a:t>
            </a:fld>
            <a:endParaRPr lang="fr-FR"/>
          </a:p>
        </p:txBody>
      </p:sp>
    </p:spTree>
    <p:extLst>
      <p:ext uri="{BB962C8B-B14F-4D97-AF65-F5344CB8AC3E}">
        <p14:creationId xmlns:p14="http://schemas.microsoft.com/office/powerpoint/2010/main" val="366406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Des activités de grand groupe peuvent être proposées :</a:t>
            </a:r>
          </a:p>
          <a:p>
            <a:pPr lvl="0"/>
            <a:r>
              <a:rPr lang="fr-FR" sz="1200" kern="1200" dirty="0">
                <a:solidFill>
                  <a:schemeClr val="tx1"/>
                </a:solidFill>
                <a:effectLst/>
                <a:latin typeface="+mn-lt"/>
                <a:ea typeface="+mn-ea"/>
                <a:cs typeface="+mn-cs"/>
              </a:rPr>
              <a:t>Lectures à l’unisson</a:t>
            </a:r>
          </a:p>
          <a:p>
            <a:r>
              <a:rPr lang="fr-FR" sz="1200" kern="1200" dirty="0">
                <a:solidFill>
                  <a:schemeClr val="tx1"/>
                </a:solidFill>
                <a:effectLst/>
                <a:latin typeface="+mn-lt"/>
                <a:ea typeface="+mn-ea"/>
                <a:cs typeface="+mn-cs"/>
              </a:rPr>
              <a:t>Une lecture à l’unisson où les </a:t>
            </a:r>
            <a:r>
              <a:rPr lang="fr-FR" sz="1200" kern="1200" dirty="0" err="1">
                <a:solidFill>
                  <a:schemeClr val="tx1"/>
                </a:solidFill>
                <a:effectLst/>
                <a:latin typeface="+mn-lt"/>
                <a:ea typeface="+mn-ea"/>
                <a:cs typeface="+mn-cs"/>
              </a:rPr>
              <a:t>élèves</a:t>
            </a:r>
            <a:r>
              <a:rPr lang="fr-FR" sz="1200" kern="1200" dirty="0">
                <a:solidFill>
                  <a:schemeClr val="tx1"/>
                </a:solidFill>
                <a:effectLst/>
                <a:latin typeface="+mn-lt"/>
                <a:ea typeface="+mn-ea"/>
                <a:cs typeface="+mn-cs"/>
              </a:rPr>
              <a:t> lisent en chœur, </a:t>
            </a:r>
            <a:r>
              <a:rPr lang="fr-FR" sz="1200" kern="1200" dirty="0" err="1">
                <a:solidFill>
                  <a:schemeClr val="tx1"/>
                </a:solidFill>
                <a:effectLst/>
                <a:latin typeface="+mn-lt"/>
                <a:ea typeface="+mn-ea"/>
                <a:cs typeface="+mn-cs"/>
              </a:rPr>
              <a:t>après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préparation</a:t>
            </a:r>
            <a:r>
              <a:rPr lang="fr-FR" sz="1200" kern="1200" dirty="0">
                <a:solidFill>
                  <a:schemeClr val="tx1"/>
                </a:solidFill>
                <a:effectLst/>
                <a:latin typeface="+mn-lt"/>
                <a:ea typeface="+mn-ea"/>
                <a:cs typeface="+mn-cs"/>
              </a:rPr>
              <a:t>. La lecture à l’unisson convient particulièrement aux élèves timides ou en difficulté qui ont besoin de développer la confiance en soi. Ils se sentent plus à l’aise en étant portés par le groupe.</a:t>
            </a:r>
          </a:p>
          <a:p>
            <a:pPr lvl="0"/>
            <a:r>
              <a:rPr lang="fr-FR" sz="1200" kern="1200" dirty="0">
                <a:solidFill>
                  <a:schemeClr val="tx1"/>
                </a:solidFill>
                <a:effectLst/>
                <a:latin typeface="+mn-lt"/>
                <a:ea typeface="+mn-ea"/>
                <a:cs typeface="+mn-cs"/>
              </a:rPr>
              <a:t>Lectures en écho</a:t>
            </a:r>
          </a:p>
          <a:p>
            <a:r>
              <a:rPr lang="fr-FR" sz="1200" kern="1200" dirty="0">
                <a:solidFill>
                  <a:schemeClr val="tx1"/>
                </a:solidFill>
                <a:effectLst/>
                <a:latin typeface="+mn-lt"/>
                <a:ea typeface="+mn-ea"/>
                <a:cs typeface="+mn-cs"/>
              </a:rPr>
              <a:t>Une lecture en écho où les élèves répètent chaque phrase lue à tour de rôle à mesure qu’un élève ou que le professeur les lit. Ces phrases peuvent être lues à une vitesse légèrement supérieure à celle des élèves afin de les entraîner dans son sillage. </a:t>
            </a:r>
          </a:p>
          <a:p>
            <a:pPr lvl="0"/>
            <a:r>
              <a:rPr lang="fr-FR" sz="1200" kern="1200" dirty="0">
                <a:solidFill>
                  <a:schemeClr val="tx1"/>
                </a:solidFill>
                <a:effectLst/>
                <a:latin typeface="+mn-lt"/>
                <a:ea typeface="+mn-ea"/>
                <a:cs typeface="+mn-cs"/>
              </a:rPr>
              <a:t>Lectures en cascade</a:t>
            </a:r>
          </a:p>
          <a:p>
            <a:r>
              <a:rPr lang="fr-FR" sz="1200" kern="1200" dirty="0">
                <a:solidFill>
                  <a:schemeClr val="tx1"/>
                </a:solidFill>
                <a:effectLst/>
                <a:latin typeface="+mn-lt"/>
                <a:ea typeface="+mn-ea"/>
                <a:cs typeface="+mn-cs"/>
              </a:rPr>
              <a:t>Un élève lit la première ligne, puis quelques élèves se joignent à lui pour lire la deuxième, et d’autres encore s’ajoutent pour lire la suivante jusqu’à ce que la classe lise en chœur.</a:t>
            </a:r>
          </a:p>
          <a:p>
            <a:pPr lvl="0"/>
            <a:r>
              <a:rPr lang="fr-FR" sz="1200" kern="1200" dirty="0">
                <a:solidFill>
                  <a:schemeClr val="tx1"/>
                </a:solidFill>
                <a:effectLst/>
                <a:latin typeface="+mn-lt"/>
                <a:ea typeface="+mn-ea"/>
                <a:cs typeface="+mn-cs"/>
              </a:rPr>
              <a:t>Lectures orchestrées</a:t>
            </a:r>
          </a:p>
          <a:p>
            <a:r>
              <a:rPr lang="fr-FR" sz="1200" kern="1200" dirty="0">
                <a:solidFill>
                  <a:schemeClr val="tx1"/>
                </a:solidFill>
                <a:effectLst/>
                <a:latin typeface="+mn-lt"/>
                <a:ea typeface="+mn-ea"/>
                <a:cs typeface="+mn-cs"/>
              </a:rPr>
              <a:t>Une lecture orchestrée en partageant les phrases d’un texte à lire entre plusieurs groupes d’élèves. Ces phrases sont lues, après préparation, les unes après les autres, de manière à reconstituer le texte. </a:t>
            </a:r>
          </a:p>
          <a:p>
            <a:endParaRPr lang="fr-FR" dirty="0"/>
          </a:p>
          <a:p>
            <a:r>
              <a:rPr lang="fr-FR" dirty="0"/>
              <a:t>PROPOSER UN MODÈLE DE LECTURE FLUIDE DU TEXTE ET ANIMER UNE DISCUSSION SUR LA FAÇON DE LE LIRE : • QUESTIONNEMENT SUR LES EFFETS PRODUITS PAR LES INTONATIONS DU MAÎTRE LORS DE SA LECTURE • MISE EN PLACE D’UN CODAGE SUR LE TEXTE AFFICHÉ AU TABLEAU • DONNER PAR MOMENT DES CONTRE-EXEMPLES DE LECTURE SANS EXPRESSIVITÉ, SACCADÉE.</a:t>
            </a:r>
          </a:p>
          <a:p>
            <a:endParaRPr lang="fr-FR" dirty="0"/>
          </a:p>
          <a:p>
            <a:r>
              <a:rPr lang="fr-FR" dirty="0"/>
              <a:t>Débattre des</a:t>
            </a:r>
            <a:r>
              <a:rPr lang="fr-FR" baseline="0" dirty="0"/>
              <a:t> choix sur la prosodie :</a:t>
            </a:r>
          </a:p>
          <a:p>
            <a:r>
              <a:rPr lang="fr-FR" sz="1200" b="0" i="0" kern="1200" dirty="0">
                <a:solidFill>
                  <a:schemeClr val="tx1"/>
                </a:solidFill>
                <a:effectLst/>
                <a:latin typeface="+mn-lt"/>
                <a:ea typeface="+mn-ea"/>
                <a:cs typeface="+mn-cs"/>
              </a:rPr>
              <a:t>Il s’agit de mettre les élèves en situation de :</a:t>
            </a:r>
          </a:p>
          <a:p>
            <a:r>
              <a:rPr lang="fr-FR" sz="1200" b="0" i="0" kern="1200" dirty="0">
                <a:solidFill>
                  <a:schemeClr val="tx1"/>
                </a:solidFill>
                <a:effectLst/>
                <a:latin typeface="+mn-lt"/>
                <a:ea typeface="+mn-ea"/>
                <a:cs typeface="+mn-cs"/>
              </a:rPr>
              <a:t>discuter la manière dont on peut segmenter le texte en vue de sa lecture à voix haute ;</a:t>
            </a:r>
          </a:p>
          <a:p>
            <a:r>
              <a:rPr lang="fr-FR" sz="1200" b="0" i="0" kern="1200" dirty="0">
                <a:solidFill>
                  <a:schemeClr val="tx1"/>
                </a:solidFill>
                <a:effectLst/>
                <a:latin typeface="+mn-lt"/>
                <a:ea typeface="+mn-ea"/>
                <a:cs typeface="+mn-cs"/>
              </a:rPr>
              <a:t>lever, en fonction de la manière dont on segmente, des ambiguïtés possibles ;</a:t>
            </a:r>
          </a:p>
          <a:p>
            <a:r>
              <a:rPr lang="fr-FR" sz="1200" b="0" i="0" kern="1200" dirty="0">
                <a:solidFill>
                  <a:schemeClr val="tx1"/>
                </a:solidFill>
                <a:effectLst/>
                <a:latin typeface="+mn-lt"/>
                <a:ea typeface="+mn-ea"/>
                <a:cs typeface="+mn-cs"/>
              </a:rPr>
              <a:t>discuter des intentions du texte et donc de l’intention que l’on va mettre dans sa lecture ;</a:t>
            </a:r>
          </a:p>
          <a:p>
            <a:r>
              <a:rPr lang="fr-FR" sz="1200" b="0" i="0" kern="1200" dirty="0">
                <a:solidFill>
                  <a:schemeClr val="tx1"/>
                </a:solidFill>
                <a:effectLst/>
                <a:latin typeface="+mn-lt"/>
                <a:ea typeface="+mn-ea"/>
                <a:cs typeface="+mn-cs"/>
              </a:rPr>
              <a:t>se mettre d’accord sur un effet en lien avec l’intentionnalité du texte.</a:t>
            </a: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17</a:t>
            </a:fld>
            <a:endParaRPr lang="fr-FR"/>
          </a:p>
        </p:txBody>
      </p:sp>
    </p:spTree>
    <p:extLst>
      <p:ext uri="{BB962C8B-B14F-4D97-AF65-F5344CB8AC3E}">
        <p14:creationId xmlns:p14="http://schemas.microsoft.com/office/powerpoint/2010/main" val="73939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Des activités à mener plutôt en ateliers dirigés, par le biais de l’enseignement EXPLICITE :</a:t>
            </a:r>
            <a:endParaRPr lang="fr-FR" sz="105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Lectures répétées</a:t>
            </a:r>
            <a:endParaRPr lang="fr-FR" sz="105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Forme la plus connue des entraînements à la fluence. </a:t>
            </a:r>
            <a:endParaRPr lang="fr-FR" sz="105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Importance de la modélisation de la part de l’enseignant, qui lit le texte une première fois lui-même aux élèves, qui leur montre ce qu’il faut atteindre.</a:t>
            </a:r>
            <a:endParaRPr lang="fr-FR" sz="105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Avec des objectifs différents selon les groupes d’élèves :</a:t>
            </a:r>
            <a:endParaRPr lang="fr-FR" sz="1050" kern="1200" dirty="0">
              <a:solidFill>
                <a:schemeClr val="tx1"/>
              </a:solidFill>
              <a:effectLst/>
              <a:latin typeface="+mn-lt"/>
              <a:ea typeface="+mn-ea"/>
              <a:cs typeface="+mn-cs"/>
            </a:endParaRPr>
          </a:p>
          <a:p>
            <a:pPr lvl="2"/>
            <a:r>
              <a:rPr lang="fr-FR" sz="1200" kern="1200" dirty="0">
                <a:solidFill>
                  <a:schemeClr val="tx1"/>
                </a:solidFill>
                <a:effectLst/>
                <a:latin typeface="+mn-lt"/>
                <a:ea typeface="+mn-ea"/>
                <a:cs typeface="+mn-cs"/>
              </a:rPr>
              <a:t>Pour certains, on va viser l’augmentation du MCLM. </a:t>
            </a:r>
            <a:endParaRPr lang="fr-FR" sz="1050" kern="1200" dirty="0">
              <a:solidFill>
                <a:schemeClr val="tx1"/>
              </a:solidFill>
              <a:effectLst/>
              <a:latin typeface="+mn-lt"/>
              <a:ea typeface="+mn-ea"/>
              <a:cs typeface="+mn-cs"/>
            </a:endParaRPr>
          </a:p>
          <a:p>
            <a:pPr lvl="2"/>
            <a:r>
              <a:rPr lang="fr-FR" sz="1200" kern="1200" dirty="0">
                <a:solidFill>
                  <a:schemeClr val="tx1"/>
                </a:solidFill>
                <a:effectLst/>
                <a:latin typeface="+mn-lt"/>
                <a:ea typeface="+mn-ea"/>
                <a:cs typeface="+mn-cs"/>
              </a:rPr>
              <a:t>Pour ceux qui ont un MCLM satisfaisant, on va viser l’amélioration de la prosodie : intonation, ponctuation, expressivité. </a:t>
            </a:r>
            <a:endParaRPr lang="fr-FR" sz="105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textes choisis peuvent être des textes inconnus, mais il peut être intéressant de prendre comme supports les textes qui vont être travaillés en compréhension : textes narratifs, textes documentaires, textes utilisés dans toutes les disciplines (en Histoire-Géo, en Sciences, en Arts…).</a:t>
            </a:r>
            <a:endParaRPr lang="fr-FR" sz="105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endParaRPr lang="fr-FR" sz="105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Un enseignement EXPLICITE de certaines compétences qui vont permettre de viser la fluidité en lecture</a:t>
            </a:r>
            <a:r>
              <a:rPr lang="fr-FR" sz="1200" kern="1200" dirty="0">
                <a:solidFill>
                  <a:schemeClr val="tx1"/>
                </a:solidFill>
                <a:effectLst/>
                <a:latin typeface="+mn-lt"/>
                <a:ea typeface="+mn-ea"/>
                <a:cs typeface="+mn-cs"/>
              </a:rPr>
              <a:t> :</a:t>
            </a:r>
            <a:endParaRPr lang="fr-FR" sz="105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Enseigner explicitement les signes de ponctuation et leur rôle dans la lecture ;</a:t>
            </a:r>
            <a:endParaRPr lang="fr-FR" sz="105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Enseigner explicitement le repérage des groupes de sens pour les prendre en compte dans la lecture ;</a:t>
            </a:r>
            <a:endParaRPr lang="fr-FR" sz="105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Enseigner explicitement le « codage » des textes dans le cadre d’une préparation d’une lecture à voix haute : repérage de la ponctuation, fléchage des effets de voix, codage des liaisons, repérage des unités de sens…</a:t>
            </a:r>
            <a:endParaRPr lang="fr-FR" sz="105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Des séquences peuvent être construites pour chaque compétence à viser. </a:t>
            </a:r>
            <a:endParaRPr lang="fr-FR" sz="105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FOCUS enseignement explicite ? Importance du modelage par l’enseignant ?</a:t>
            </a:r>
            <a:endParaRPr lang="fr-FR" sz="105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18</a:t>
            </a:fld>
            <a:endParaRPr lang="fr-FR"/>
          </a:p>
        </p:txBody>
      </p:sp>
    </p:spTree>
    <p:extLst>
      <p:ext uri="{BB962C8B-B14F-4D97-AF65-F5344CB8AC3E}">
        <p14:creationId xmlns:p14="http://schemas.microsoft.com/office/powerpoint/2010/main" val="52807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Exemple de codage issu du « Guide</a:t>
            </a:r>
            <a:r>
              <a:rPr lang="fr-FR" baseline="0" dirty="0"/>
              <a:t> pour enseigner la lecture et l’écriture au CE1 ».</a:t>
            </a:r>
          </a:p>
          <a:p>
            <a:endParaRPr lang="fr-FR" baseline="0" dirty="0"/>
          </a:p>
          <a:p>
            <a:r>
              <a:rPr lang="fr-FR" sz="1200" b="0" i="0" kern="1200" dirty="0">
                <a:solidFill>
                  <a:schemeClr val="tx1"/>
                </a:solidFill>
                <a:effectLst/>
                <a:latin typeface="+mn-lt"/>
                <a:ea typeface="+mn-ea"/>
                <a:cs typeface="+mn-cs"/>
              </a:rPr>
              <a:t>Il s’agit de construire et d’utiliser un codage reposant sur des </a:t>
            </a:r>
            <a:r>
              <a:rPr lang="fr-FR" sz="1200" b="0" i="0" kern="1200" dirty="0" err="1">
                <a:solidFill>
                  <a:schemeClr val="tx1"/>
                </a:solidFill>
                <a:effectLst/>
                <a:latin typeface="+mn-lt"/>
                <a:ea typeface="+mn-ea"/>
                <a:cs typeface="+mn-cs"/>
              </a:rPr>
              <a:t>indiçages</a:t>
            </a:r>
            <a:r>
              <a:rPr lang="fr-FR" sz="1200" b="0" i="0" kern="1200" dirty="0">
                <a:solidFill>
                  <a:schemeClr val="tx1"/>
                </a:solidFill>
                <a:effectLst/>
                <a:latin typeface="+mn-lt"/>
                <a:ea typeface="+mn-ea"/>
                <a:cs typeface="+mn-cs"/>
              </a:rPr>
              <a:t> visuels de façon à souligner la segmentation pertinente du texte et de marquer l’intonation, les effets d’accélération et de ralentissement, etc.</a:t>
            </a:r>
          </a:p>
          <a:p>
            <a:r>
              <a:rPr lang="fr-FR" sz="1200" b="0" i="0" kern="1200" dirty="0">
                <a:solidFill>
                  <a:schemeClr val="tx1"/>
                </a:solidFill>
                <a:effectLst/>
                <a:latin typeface="+mn-lt"/>
                <a:ea typeface="+mn-ea"/>
                <a:cs typeface="+mn-cs"/>
              </a:rPr>
              <a:t> Couleurs du texte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Barre : // ou ponctuation forte entourée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Flèches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Repérage des groupes de mots qu’on ne peut séparer</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Repérage des groupes syntaxiques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Place des respirations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Émotions ressenties, à transmettre</a:t>
            </a:r>
          </a:p>
          <a:p>
            <a:r>
              <a:rPr lang="fr-FR" sz="1200" b="1" i="0" kern="1200" dirty="0">
                <a:solidFill>
                  <a:schemeClr val="tx1"/>
                </a:solidFill>
                <a:effectLst/>
                <a:latin typeface="+mn-lt"/>
                <a:ea typeface="+mn-ea"/>
                <a:cs typeface="+mn-cs"/>
              </a:rPr>
              <a:t>Ce codage déterminé avec les élèves est utilisé toute l’année en lecture comme en étude de la langue.</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 codage pourra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être placé par le professeur</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être placé par chaque élève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faire l’objet d’un débat à partir d’une proposition de lecture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faire l’objet d’un débat en petits groupes pour aboutir à une proposition de lecture</a:t>
            </a: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19</a:t>
            </a:fld>
            <a:endParaRPr lang="fr-FR"/>
          </a:p>
        </p:txBody>
      </p:sp>
    </p:spTree>
    <p:extLst>
      <p:ext uri="{BB962C8B-B14F-4D97-AF65-F5344CB8AC3E}">
        <p14:creationId xmlns:p14="http://schemas.microsoft.com/office/powerpoint/2010/main" val="300535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Exemple de codage issu du « Guide</a:t>
            </a:r>
            <a:r>
              <a:rPr lang="fr-FR" baseline="0" dirty="0"/>
              <a:t> pour enseigner la lecture et l’écriture au CE1 ».</a:t>
            </a:r>
          </a:p>
          <a:p>
            <a:endParaRPr lang="fr-FR" baseline="0" dirty="0"/>
          </a:p>
          <a:p>
            <a:r>
              <a:rPr lang="fr-FR" sz="1200" b="0" i="0" kern="1200" dirty="0">
                <a:solidFill>
                  <a:schemeClr val="tx1"/>
                </a:solidFill>
                <a:effectLst/>
                <a:latin typeface="+mn-lt"/>
                <a:ea typeface="+mn-ea"/>
                <a:cs typeface="+mn-cs"/>
              </a:rPr>
              <a:t>Il s’agit de construire et d’utiliser un codage reposant sur des </a:t>
            </a:r>
            <a:r>
              <a:rPr lang="fr-FR" sz="1200" b="0" i="0" kern="1200" dirty="0" err="1">
                <a:solidFill>
                  <a:schemeClr val="tx1"/>
                </a:solidFill>
                <a:effectLst/>
                <a:latin typeface="+mn-lt"/>
                <a:ea typeface="+mn-ea"/>
                <a:cs typeface="+mn-cs"/>
              </a:rPr>
              <a:t>indiçages</a:t>
            </a:r>
            <a:r>
              <a:rPr lang="fr-FR" sz="1200" b="0" i="0" kern="1200" dirty="0">
                <a:solidFill>
                  <a:schemeClr val="tx1"/>
                </a:solidFill>
                <a:effectLst/>
                <a:latin typeface="+mn-lt"/>
                <a:ea typeface="+mn-ea"/>
                <a:cs typeface="+mn-cs"/>
              </a:rPr>
              <a:t> visuels de façon à souligner la segmentation pertinente du texte et de marquer l’intonation, les effets d’accélération et de ralentissement, etc.</a:t>
            </a:r>
          </a:p>
          <a:p>
            <a:r>
              <a:rPr lang="fr-FR" sz="1200" b="0" i="0" kern="1200" dirty="0">
                <a:solidFill>
                  <a:schemeClr val="tx1"/>
                </a:solidFill>
                <a:effectLst/>
                <a:latin typeface="+mn-lt"/>
                <a:ea typeface="+mn-ea"/>
                <a:cs typeface="+mn-cs"/>
              </a:rPr>
              <a:t> Couleurs du texte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Barre : // ou ponctuation forte entourée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Flèches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Repérage des groupes de mots qu’on ne peut séparer</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Repérage des groupes syntaxiques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Place des respirations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Émotions ressenties, à transmettre</a:t>
            </a:r>
          </a:p>
          <a:p>
            <a:r>
              <a:rPr lang="fr-FR" sz="1200" b="1" i="0" kern="1200" dirty="0">
                <a:solidFill>
                  <a:schemeClr val="tx1"/>
                </a:solidFill>
                <a:effectLst/>
                <a:latin typeface="+mn-lt"/>
                <a:ea typeface="+mn-ea"/>
                <a:cs typeface="+mn-cs"/>
              </a:rPr>
              <a:t>Ce codage déterminé avec les élèves est utilisé toute l’année en lecture comme en étude de la langue.</a:t>
            </a:r>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 codage pourra :</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être placé par le professeur</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être placé par chaque élève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faire l’objet d’un débat à partir d’une proposition de lecture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 faire l’objet d’un débat en petits groupes pour aboutir à une proposition de lecture</a:t>
            </a: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21</a:t>
            </a:fld>
            <a:endParaRPr lang="fr-FR"/>
          </a:p>
        </p:txBody>
      </p:sp>
    </p:spTree>
    <p:extLst>
      <p:ext uri="{BB962C8B-B14F-4D97-AF65-F5344CB8AC3E}">
        <p14:creationId xmlns:p14="http://schemas.microsoft.com/office/powerpoint/2010/main" val="300535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Importance de l’évaluation régulière. </a:t>
            </a:r>
          </a:p>
          <a:p>
            <a:pPr lvl="0"/>
            <a:r>
              <a:rPr lang="fr-FR" sz="1200" kern="1200" dirty="0">
                <a:solidFill>
                  <a:schemeClr val="tx1"/>
                </a:solidFill>
                <a:effectLst/>
                <a:latin typeface="+mn-lt"/>
                <a:ea typeface="+mn-ea"/>
                <a:cs typeface="+mn-cs"/>
              </a:rPr>
              <a:t>Pour l’élève : prise de conscience de ses progrès, valorisation et confiance en soi. </a:t>
            </a:r>
          </a:p>
          <a:p>
            <a:pPr lvl="0"/>
            <a:r>
              <a:rPr lang="fr-FR" sz="1200" kern="1200" dirty="0">
                <a:solidFill>
                  <a:schemeClr val="tx1"/>
                </a:solidFill>
                <a:effectLst/>
                <a:latin typeface="+mn-lt"/>
                <a:ea typeface="+mn-ea"/>
                <a:cs typeface="+mn-cs"/>
              </a:rPr>
              <a:t>Pour l’enseignant : vérification de l’efficacité de son enseignement, et réajustements pédagogiques. </a:t>
            </a:r>
          </a:p>
          <a:p>
            <a:r>
              <a:rPr lang="fr-FR" sz="1200" kern="1200" dirty="0">
                <a:solidFill>
                  <a:schemeClr val="tx1"/>
                </a:solidFill>
                <a:effectLst/>
                <a:latin typeface="+mn-lt"/>
                <a:ea typeface="+mn-ea"/>
                <a:cs typeface="+mn-cs"/>
              </a:rPr>
              <a:t>Des outils peuvent être mis en place pour l’auto-évaluation, avec un effet visuel parlant pour les élèves : histogrammes, chronométrage, graphiques… </a:t>
            </a: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22</a:t>
            </a:fld>
            <a:endParaRPr lang="fr-FR"/>
          </a:p>
        </p:txBody>
      </p:sp>
    </p:spTree>
    <p:extLst>
      <p:ext uri="{BB962C8B-B14F-4D97-AF65-F5344CB8AC3E}">
        <p14:creationId xmlns:p14="http://schemas.microsoft.com/office/powerpoint/2010/main" val="330478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3</a:t>
            </a:fld>
            <a:endParaRPr lang="fr-FR"/>
          </a:p>
        </p:txBody>
      </p:sp>
    </p:spTree>
    <p:extLst>
      <p:ext uri="{BB962C8B-B14F-4D97-AF65-F5344CB8AC3E}">
        <p14:creationId xmlns:p14="http://schemas.microsoft.com/office/powerpoint/2010/main" val="426013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Maryse BIANCO, enseignante-chercheur spécialiste de la compréhension en lecture, a mené une étude, et les résultats de son étude ont corroboré des études menées également à l’étranger :</a:t>
            </a:r>
            <a:br>
              <a:rPr lang="fr-FR" sz="1200" kern="1200" dirty="0">
                <a:solidFill>
                  <a:schemeClr val="tx1"/>
                </a:solidFill>
                <a:effectLst/>
                <a:latin typeface="+mn-lt"/>
                <a:ea typeface="+mn-ea"/>
                <a:cs typeface="+mn-cs"/>
              </a:rPr>
            </a:b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Plus on progresse dans la scolarité, plus la fluidité de lecture de textes, devient un prédicteur fort d’une bonne compréhension en lecture. </a:t>
            </a:r>
          </a:p>
          <a:p>
            <a:pPr lvl="0"/>
            <a:r>
              <a:rPr lang="fr-FR" sz="1200" kern="1200" dirty="0">
                <a:solidFill>
                  <a:schemeClr val="tx1"/>
                </a:solidFill>
                <a:effectLst/>
                <a:latin typeface="+mn-lt"/>
                <a:ea typeface="+mn-ea"/>
                <a:cs typeface="+mn-cs"/>
              </a:rPr>
              <a:t>L’écart entre les élèves en difficulté, les élèves « dans la moyenne » et les élèves en réussite, s’installe dès le CE1 et perdure sur le reste de la scolarité (avec creusement de l’écart dans le cadre de la lecture de textes).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sym typeface="Wingdings"/>
              </a:rPr>
              <a:t></a:t>
            </a:r>
            <a:r>
              <a:rPr lang="fr-FR" sz="1200" kern="1200" dirty="0">
                <a:solidFill>
                  <a:schemeClr val="tx1"/>
                </a:solidFill>
                <a:effectLst/>
                <a:latin typeface="+mn-lt"/>
                <a:ea typeface="+mn-ea"/>
                <a:cs typeface="+mn-cs"/>
              </a:rPr>
              <a:t> L’enseignement de la fluidité en lecture commence au cycle 2 mais doit se poursuivre nécessairement au cycle 3. Des études montrent des différences sensibles de résultats pour un même élève entre le CE1 et le CM2.</a:t>
            </a: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4</a:t>
            </a:fld>
            <a:endParaRPr lang="fr-FR"/>
          </a:p>
        </p:txBody>
      </p:sp>
    </p:spTree>
    <p:extLst>
      <p:ext uri="{BB962C8B-B14F-4D97-AF65-F5344CB8AC3E}">
        <p14:creationId xmlns:p14="http://schemas.microsoft.com/office/powerpoint/2010/main" val="644359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a:solidFill>
                  <a:schemeClr val="tx1"/>
                </a:solidFill>
                <a:effectLst/>
                <a:latin typeface="+mn-lt"/>
                <a:ea typeface="+mn-ea"/>
                <a:cs typeface="+mn-cs"/>
              </a:rPr>
              <a:t>Revenir sur l’idée que la fluence n’est pas qu’une question de rapidité, mais bien un ensemble regroupant rapidité d’identification des mots, phrasé, et prosodie. </a:t>
            </a:r>
          </a:p>
          <a:p>
            <a:pPr lvl="0"/>
            <a:r>
              <a:rPr lang="fr-FR" sz="1200" kern="1200" dirty="0">
                <a:solidFill>
                  <a:schemeClr val="tx1"/>
                </a:solidFill>
                <a:effectLst/>
                <a:latin typeface="+mn-lt"/>
                <a:ea typeface="+mn-ea"/>
                <a:cs typeface="+mn-cs"/>
              </a:rPr>
              <a:t>Commenter les repères annuels de fin d’année en matière de lecture à voix haute. </a:t>
            </a: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6</a:t>
            </a:fld>
            <a:endParaRPr lang="fr-FR"/>
          </a:p>
        </p:txBody>
      </p:sp>
    </p:spTree>
    <p:extLst>
      <p:ext uri="{BB962C8B-B14F-4D97-AF65-F5344CB8AC3E}">
        <p14:creationId xmlns:p14="http://schemas.microsoft.com/office/powerpoint/2010/main" val="426013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a:solidFill>
                  <a:schemeClr val="tx1"/>
                </a:solidFill>
                <a:effectLst/>
                <a:latin typeface="+mn-lt"/>
                <a:ea typeface="+mn-ea"/>
                <a:cs typeface="+mn-cs"/>
              </a:rPr>
              <a:t>Nécessité d’évaluer, de diagnostiquer, pour pouvoir différencier, car il y a une diversité de profils :</a:t>
            </a:r>
          </a:p>
          <a:p>
            <a:pPr lvl="0"/>
            <a:r>
              <a:rPr lang="fr-FR" sz="1200" kern="1200" dirty="0">
                <a:solidFill>
                  <a:schemeClr val="tx1"/>
                </a:solidFill>
                <a:effectLst/>
                <a:latin typeface="+mn-lt"/>
                <a:ea typeface="+mn-ea"/>
                <a:cs typeface="+mn-cs"/>
              </a:rPr>
              <a:t>élèves faibles déchiffreurs, faibles </a:t>
            </a:r>
            <a:r>
              <a:rPr lang="fr-FR" sz="1200" kern="1200" dirty="0" err="1">
                <a:solidFill>
                  <a:schemeClr val="tx1"/>
                </a:solidFill>
                <a:effectLst/>
                <a:latin typeface="+mn-lt"/>
                <a:ea typeface="+mn-ea"/>
                <a:cs typeface="+mn-cs"/>
              </a:rPr>
              <a:t>compreneurs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élèves faibles déchiffreurs, bons </a:t>
            </a:r>
            <a:r>
              <a:rPr lang="fr-FR" sz="1200" kern="1200" dirty="0" err="1">
                <a:solidFill>
                  <a:schemeClr val="tx1"/>
                </a:solidFill>
                <a:effectLst/>
                <a:latin typeface="+mn-lt"/>
                <a:ea typeface="+mn-ea"/>
                <a:cs typeface="+mn-cs"/>
              </a:rPr>
              <a:t>compreneurs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élèves bons déchiffreurs, faibles </a:t>
            </a:r>
            <a:r>
              <a:rPr lang="fr-FR" sz="1200" kern="1200" dirty="0" err="1">
                <a:solidFill>
                  <a:schemeClr val="tx1"/>
                </a:solidFill>
                <a:effectLst/>
                <a:latin typeface="+mn-lt"/>
                <a:ea typeface="+mn-ea"/>
                <a:cs typeface="+mn-cs"/>
              </a:rPr>
              <a:t>compreneurs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élèves bons déchiffreurs, bons </a:t>
            </a:r>
            <a:r>
              <a:rPr lang="fr-FR" sz="1200" kern="1200" dirty="0" err="1">
                <a:solidFill>
                  <a:schemeClr val="tx1"/>
                </a:solidFill>
                <a:effectLst/>
                <a:latin typeface="+mn-lt"/>
                <a:ea typeface="+mn-ea"/>
                <a:cs typeface="+mn-cs"/>
              </a:rPr>
              <a:t>compreneurs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8</a:t>
            </a:fld>
            <a:endParaRPr lang="fr-FR"/>
          </a:p>
        </p:txBody>
      </p:sp>
    </p:spTree>
    <p:extLst>
      <p:ext uri="{BB962C8B-B14F-4D97-AF65-F5344CB8AC3E}">
        <p14:creationId xmlns:p14="http://schemas.microsoft.com/office/powerpoint/2010/main" val="418042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a:solidFill>
                  <a:schemeClr val="tx1"/>
                </a:solidFill>
                <a:effectLst/>
                <a:latin typeface="+mn-lt"/>
                <a:ea typeface="+mn-ea"/>
                <a:cs typeface="+mn-cs"/>
              </a:rPr>
              <a:t>Des outils pour évaluer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Les évaluations nationales, académiques, permettent d’avoir un indicateur fiable : le nombre de mots correctement lus par minute. </a:t>
            </a:r>
          </a:p>
          <a:p>
            <a:pPr lvl="0"/>
            <a:r>
              <a:rPr lang="fr-FR" sz="1200" b="0" i="0" kern="1200" dirty="0">
                <a:solidFill>
                  <a:schemeClr val="tx1"/>
                </a:solidFill>
                <a:effectLst/>
                <a:latin typeface="+mn-lt"/>
                <a:ea typeface="+mn-ea"/>
                <a:cs typeface="+mn-cs"/>
              </a:rPr>
              <a:t>Le </a:t>
            </a:r>
            <a:r>
              <a:rPr lang="fr-FR" sz="1200" b="1" i="0" kern="1200" dirty="0">
                <a:solidFill>
                  <a:schemeClr val="tx1"/>
                </a:solidFill>
                <a:effectLst/>
                <a:latin typeface="+mn-lt"/>
                <a:ea typeface="+mn-ea"/>
                <a:cs typeface="+mn-cs"/>
              </a:rPr>
              <a:t>test de fluence</a:t>
            </a:r>
            <a:r>
              <a:rPr lang="fr-FR" sz="1200" b="0" i="0" kern="1200" dirty="0">
                <a:solidFill>
                  <a:schemeClr val="tx1"/>
                </a:solidFill>
                <a:effectLst/>
                <a:latin typeface="+mn-lt"/>
                <a:ea typeface="+mn-ea"/>
                <a:cs typeface="+mn-cs"/>
              </a:rPr>
              <a:t> à l’entrée en 6</a:t>
            </a:r>
            <a:r>
              <a:rPr lang="fr-FR" sz="1200" b="0" i="0" kern="1200" baseline="30000" dirty="0">
                <a:solidFill>
                  <a:schemeClr val="tx1"/>
                </a:solidFill>
                <a:effectLst/>
                <a:latin typeface="+mn-lt"/>
                <a:ea typeface="+mn-ea"/>
                <a:cs typeface="+mn-cs"/>
              </a:rPr>
              <a:t>e</a:t>
            </a:r>
            <a:r>
              <a:rPr lang="fr-FR"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permet de repérer d’entrée de jeu les élèves qui ont des</a:t>
            </a:r>
            <a:r>
              <a:rPr lang="fr-FR" sz="1200" b="1" i="0" kern="1200" dirty="0">
                <a:solidFill>
                  <a:schemeClr val="tx1"/>
                </a:solidFill>
                <a:effectLst/>
                <a:latin typeface="+mn-lt"/>
                <a:ea typeface="+mn-ea"/>
                <a:cs typeface="+mn-cs"/>
              </a:rPr>
              <a:t> difficultés majeures de décodage et de vitesse</a:t>
            </a:r>
            <a:r>
              <a:rPr lang="fr-FR" sz="1200" b="0" i="0" kern="1200" dirty="0">
                <a:solidFill>
                  <a:schemeClr val="tx1"/>
                </a:solidFill>
                <a:effectLst/>
                <a:latin typeface="+mn-lt"/>
                <a:ea typeface="+mn-ea"/>
                <a:cs typeface="+mn-cs"/>
              </a:rPr>
              <a:t>.</a:t>
            </a:r>
          </a:p>
          <a:p>
            <a:pPr lvl="0"/>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le décodage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Identification des mots - Correspondance graphème / phonème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mesure donc la capacité à lire tous les mots du texte sans difficulté ni hésitation.</a:t>
            </a:r>
          </a:p>
          <a:p>
            <a:r>
              <a:rPr lang="fr-FR" sz="1200" b="1" i="0" kern="1200" dirty="0">
                <a:solidFill>
                  <a:schemeClr val="tx1"/>
                </a:solidFill>
                <a:effectLst/>
                <a:latin typeface="+mn-lt"/>
                <a:ea typeface="+mn-ea"/>
                <a:cs typeface="+mn-cs"/>
              </a:rPr>
              <a:t>la vitesse</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Rapidité permettant la recomposition des mots et des groupes de mots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mesure le nombre de mots lus par minute.</a:t>
            </a:r>
          </a:p>
          <a:p>
            <a:endParaRPr lang="fr-FR" dirty="0"/>
          </a:p>
          <a:p>
            <a:pPr lvl="0"/>
            <a:r>
              <a:rPr lang="fr-FR" sz="1200" kern="1200" dirty="0">
                <a:solidFill>
                  <a:schemeClr val="tx1"/>
                </a:solidFill>
                <a:effectLst/>
                <a:latin typeface="+mn-lt"/>
                <a:ea typeface="+mn-ea"/>
                <a:cs typeface="+mn-cs"/>
              </a:rPr>
              <a:t>Le MCLM va permettre de cibler les objectifs prioritaires à travailler :</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Commenter la diapo.</a:t>
            </a:r>
          </a:p>
          <a:p>
            <a:pPr lvl="0"/>
            <a:r>
              <a:rPr lang="fr-FR" sz="1200" kern="1200" dirty="0">
                <a:solidFill>
                  <a:schemeClr val="tx1"/>
                </a:solidFill>
                <a:effectLst/>
                <a:latin typeface="+mn-lt"/>
                <a:ea typeface="+mn-ea"/>
                <a:cs typeface="+mn-cs"/>
              </a:rPr>
              <a:t>Importance de la régularité et de l’intensité de l’entraînement.</a:t>
            </a: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9</a:t>
            </a:fld>
            <a:endParaRPr lang="fr-FR"/>
          </a:p>
        </p:txBody>
      </p:sp>
    </p:spTree>
    <p:extLst>
      <p:ext uri="{BB962C8B-B14F-4D97-AF65-F5344CB8AC3E}">
        <p14:creationId xmlns:p14="http://schemas.microsoft.com/office/powerpoint/2010/main" val="95453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a:solidFill>
                  <a:schemeClr val="tx1"/>
                </a:solidFill>
                <a:effectLst/>
                <a:latin typeface="+mn-lt"/>
                <a:ea typeface="+mn-ea"/>
                <a:cs typeface="+mn-cs"/>
              </a:rPr>
              <a:t>Outre une reconnaissance rapide et exacte des mots, d’autres indicateurs peuvent être pris en compte pour</a:t>
            </a:r>
            <a:r>
              <a:rPr lang="fr-FR" sz="1200" kern="1200" baseline="0" dirty="0">
                <a:solidFill>
                  <a:schemeClr val="tx1"/>
                </a:solidFill>
                <a:effectLst/>
                <a:latin typeface="+mn-lt"/>
                <a:ea typeface="+mn-ea"/>
                <a:cs typeface="+mn-cs"/>
              </a:rPr>
              <a:t> évaluer la fluidité en lecture</a:t>
            </a:r>
            <a:r>
              <a:rPr lang="fr-FR" sz="1200" kern="1200" dirty="0">
                <a:solidFill>
                  <a:schemeClr val="tx1"/>
                </a:solidFill>
                <a:effectLst/>
                <a:latin typeface="+mn-lt"/>
                <a:ea typeface="+mn-ea"/>
                <a:cs typeface="+mn-cs"/>
              </a:rPr>
              <a:t> :</a:t>
            </a:r>
          </a:p>
          <a:p>
            <a:r>
              <a:rPr lang="fr-FR" sz="1200" b="1" i="0" kern="1200" dirty="0">
                <a:solidFill>
                  <a:schemeClr val="tx1"/>
                </a:solidFill>
                <a:effectLst/>
                <a:latin typeface="+mn-lt"/>
                <a:ea typeface="+mn-ea"/>
                <a:cs typeface="+mn-cs"/>
              </a:rPr>
              <a:t>le phrasé</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Découpage en unités signifiantes - Prise en compte de la syntaxe et de la ponctuation</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identifie la pertinence de l’intonation et du placement des pauses et respiration, notamment dans le respect de la syntaxe.</a:t>
            </a:r>
          </a:p>
          <a:p>
            <a:r>
              <a:rPr lang="fr-FR" sz="1200" b="1" i="0" kern="1200" dirty="0">
                <a:solidFill>
                  <a:schemeClr val="tx1"/>
                </a:solidFill>
                <a:effectLst/>
                <a:latin typeface="+mn-lt"/>
                <a:ea typeface="+mn-ea"/>
                <a:cs typeface="+mn-cs"/>
              </a:rPr>
              <a:t>l’expressivité</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Variation du rythme, de l’intensité en fonction d’un univers de sens.</a:t>
            </a:r>
            <a:br>
              <a:rPr lang="fr-FR" sz="1200" b="0" i="0" kern="1200" dirty="0">
                <a:solidFill>
                  <a:schemeClr val="tx1"/>
                </a:solidFill>
                <a:effectLst/>
                <a:latin typeface="+mn-lt"/>
                <a:ea typeface="+mn-ea"/>
                <a:cs typeface="+mn-cs"/>
              </a:rPr>
            </a:br>
            <a:r>
              <a:rPr lang="fr-FR" sz="1200" b="0" i="0" kern="1200" dirty="0">
                <a:solidFill>
                  <a:schemeClr val="tx1"/>
                </a:solidFill>
                <a:effectLst/>
                <a:latin typeface="+mn-lt"/>
                <a:ea typeface="+mn-ea"/>
                <a:cs typeface="+mn-cs"/>
              </a:rPr>
              <a:t>On apprécie les variations de mélodie, d’intensité et de volume de la voix en cohérence avec l’interprétation du texte.</a:t>
            </a: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Exemples d’outils existants</a:t>
            </a:r>
            <a:r>
              <a:rPr lang="fr-FR" sz="1200" kern="1200" baseline="0" dirty="0">
                <a:solidFill>
                  <a:schemeClr val="tx1"/>
                </a:solidFill>
                <a:effectLst/>
                <a:latin typeface="+mn-lt"/>
                <a:ea typeface="+mn-ea"/>
                <a:cs typeface="+mn-cs"/>
              </a:rPr>
              <a:t> : une grille d’évaluation proposée par le guide CE1, et un outil plus élaboré :</a:t>
            </a:r>
            <a:r>
              <a:rPr lang="fr-FR" sz="1200" kern="1200" dirty="0">
                <a:solidFill>
                  <a:schemeClr val="tx1"/>
                </a:solidFill>
                <a:effectLst/>
                <a:latin typeface="+mn-lt"/>
                <a:ea typeface="+mn-ea"/>
                <a:cs typeface="+mn-cs"/>
              </a:rPr>
              <a:t> l’EMDF : Echelle </a:t>
            </a:r>
            <a:r>
              <a:rPr lang="fr-FR" sz="1200" kern="1200" dirty="0" err="1">
                <a:solidFill>
                  <a:schemeClr val="tx1"/>
                </a:solidFill>
                <a:effectLst/>
                <a:latin typeface="+mn-lt"/>
                <a:ea typeface="+mn-ea"/>
                <a:cs typeface="+mn-cs"/>
              </a:rPr>
              <a:t>MultiDimensionnelle</a:t>
            </a:r>
            <a:r>
              <a:rPr lang="fr-FR" sz="1200" kern="1200" dirty="0">
                <a:solidFill>
                  <a:schemeClr val="tx1"/>
                </a:solidFill>
                <a:effectLst/>
                <a:latin typeface="+mn-lt"/>
                <a:ea typeface="+mn-ea"/>
                <a:cs typeface="+mn-cs"/>
              </a:rPr>
              <a:t> de la Fluence.</a:t>
            </a: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13</a:t>
            </a:fld>
            <a:endParaRPr lang="fr-FR"/>
          </a:p>
        </p:txBody>
      </p:sp>
    </p:spTree>
    <p:extLst>
      <p:ext uri="{BB962C8B-B14F-4D97-AF65-F5344CB8AC3E}">
        <p14:creationId xmlns:p14="http://schemas.microsoft.com/office/powerpoint/2010/main" val="103841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a:solidFill>
                  <a:schemeClr val="tx1"/>
                </a:solidFill>
                <a:effectLst/>
                <a:latin typeface="+mn-lt"/>
                <a:ea typeface="+mn-ea"/>
                <a:cs typeface="+mn-cs"/>
              </a:rPr>
              <a:t>Commenter la diapo. </a:t>
            </a:r>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14</a:t>
            </a:fld>
            <a:endParaRPr lang="fr-FR"/>
          </a:p>
        </p:txBody>
      </p:sp>
    </p:spTree>
    <p:extLst>
      <p:ext uri="{BB962C8B-B14F-4D97-AF65-F5344CB8AC3E}">
        <p14:creationId xmlns:p14="http://schemas.microsoft.com/office/powerpoint/2010/main" val="325255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a:solidFill>
                  <a:schemeClr val="tx1"/>
                </a:solidFill>
                <a:effectLst/>
                <a:latin typeface="+mn-lt"/>
                <a:ea typeface="+mn-ea"/>
                <a:cs typeface="+mn-cs"/>
              </a:rPr>
              <a:t>Commenter la diapo. </a:t>
            </a:r>
          </a:p>
          <a:p>
            <a:pPr lvl="0"/>
            <a:r>
              <a:rPr lang="fr-FR" sz="1200" b="0" i="0" kern="1200" dirty="0">
                <a:solidFill>
                  <a:schemeClr val="tx1"/>
                </a:solidFill>
                <a:effectLst/>
                <a:latin typeface="+mn-lt"/>
                <a:ea typeface="+mn-ea"/>
                <a:cs typeface="+mn-cs"/>
              </a:rPr>
              <a:t>L’outil permet de mesurer de façon fine la compétence de lecture dans toutes ses composantes.</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Cette grille, par une évaluation individuelle, peut permettre d’identifier où se situe chaque élève et de cibler quels sont les objectifs prioritaires à travailler. </a:t>
            </a:r>
          </a:p>
          <a:p>
            <a:pPr lvl="0"/>
            <a:r>
              <a:rPr lang="fr-FR" sz="1200" kern="1200" dirty="0">
                <a:solidFill>
                  <a:schemeClr val="tx1"/>
                </a:solidFill>
                <a:effectLst/>
                <a:latin typeface="+mn-lt"/>
                <a:ea typeface="+mn-ea"/>
                <a:cs typeface="+mn-cs"/>
              </a:rPr>
              <a:t>Peut permettre de constituer des groupes de besoin. </a:t>
            </a:r>
          </a:p>
          <a:p>
            <a:endParaRPr lang="fr-FR" dirty="0"/>
          </a:p>
        </p:txBody>
      </p:sp>
      <p:sp>
        <p:nvSpPr>
          <p:cNvPr id="4" name="Espace réservé du numéro de diapositive 3"/>
          <p:cNvSpPr>
            <a:spLocks noGrp="1"/>
          </p:cNvSpPr>
          <p:nvPr>
            <p:ph type="sldNum" sz="quarter" idx="10"/>
          </p:nvPr>
        </p:nvSpPr>
        <p:spPr/>
        <p:txBody>
          <a:bodyPr/>
          <a:lstStyle/>
          <a:p>
            <a:fld id="{F8DB4E70-1B5F-47C4-8A36-24CA3A34940C}" type="slidenum">
              <a:rPr lang="fr-FR" smtClean="0"/>
              <a:t>15</a:t>
            </a:fld>
            <a:endParaRPr lang="fr-FR"/>
          </a:p>
        </p:txBody>
      </p:sp>
    </p:spTree>
    <p:extLst>
      <p:ext uri="{BB962C8B-B14F-4D97-AF65-F5344CB8AC3E}">
        <p14:creationId xmlns:p14="http://schemas.microsoft.com/office/powerpoint/2010/main" val="325255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F820380A-0D27-44D8-AFFA-1D3D5C330E16}" type="datetimeFigureOut">
              <a:rPr lang="fr-FR" smtClean="0"/>
              <a:t>31/01/2023</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7C35C2CB-F72B-4ED5-9C7C-68D57EBC8A84}"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F820380A-0D27-44D8-AFFA-1D3D5C330E16}" type="datetimeFigureOut">
              <a:rPr lang="fr-FR" smtClean="0"/>
              <a:t>31/01/2023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35C2CB-F72B-4ED5-9C7C-68D57EBC8A84}"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F820380A-0D27-44D8-AFFA-1D3D5C330E16}" type="datetimeFigureOut">
              <a:rPr lang="fr-FR" smtClean="0"/>
              <a:t>31/01/2023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35C2CB-F72B-4ED5-9C7C-68D57EBC8A84}"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F820380A-0D27-44D8-AFFA-1D3D5C330E16}" type="datetimeFigureOut">
              <a:rPr lang="fr-FR" smtClean="0"/>
              <a:t>31/01/2023</a:t>
            </a:fld>
            <a:endParaRPr lang="fr-FR"/>
          </a:p>
        </p:txBody>
      </p:sp>
      <p:sp>
        <p:nvSpPr>
          <p:cNvPr id="9" name="Espace réservé du numéro de diapositive 8"/>
          <p:cNvSpPr>
            <a:spLocks noGrp="1"/>
          </p:cNvSpPr>
          <p:nvPr>
            <p:ph type="sldNum" sz="quarter" idx="15"/>
          </p:nvPr>
        </p:nvSpPr>
        <p:spPr/>
        <p:txBody>
          <a:bodyPr rtlCol="0"/>
          <a:lstStyle/>
          <a:p>
            <a:fld id="{7C35C2CB-F72B-4ED5-9C7C-68D57EBC8A84}"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F820380A-0D27-44D8-AFFA-1D3D5C330E16}" type="datetimeFigureOut">
              <a:rPr lang="fr-FR" smtClean="0"/>
              <a:t>31/01/2023</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7C35C2CB-F72B-4ED5-9C7C-68D57EBC8A84}"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F820380A-0D27-44D8-AFFA-1D3D5C330E16}" type="datetimeFigureOut">
              <a:rPr lang="fr-FR" smtClean="0"/>
              <a:t>31/01/2023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35C2CB-F72B-4ED5-9C7C-68D57EBC8A84}" type="slidenum">
              <a:rPr lang="fr-FR" smtClean="0"/>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fld id="{F820380A-0D27-44D8-AFFA-1D3D5C330E16}" type="datetimeFigureOut">
              <a:rPr lang="fr-FR" smtClean="0"/>
              <a:t>31/01/2023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C35C2CB-F72B-4ED5-9C7C-68D57EBC8A84}" type="slidenum">
              <a:rPr lang="fr-FR" smtClean="0"/>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6" name="Espace réservé de la date 5"/>
          <p:cNvSpPr>
            <a:spLocks noGrp="1"/>
          </p:cNvSpPr>
          <p:nvPr>
            <p:ph type="dt" sz="half" idx="10"/>
          </p:nvPr>
        </p:nvSpPr>
        <p:spPr/>
        <p:txBody>
          <a:bodyPr rtlCol="0"/>
          <a:lstStyle/>
          <a:p>
            <a:fld id="{F820380A-0D27-44D8-AFFA-1D3D5C330E16}" type="datetimeFigureOut">
              <a:rPr lang="fr-FR" smtClean="0"/>
              <a:t>31/01/2023</a:t>
            </a:fld>
            <a:endParaRPr lang="fr-FR"/>
          </a:p>
        </p:txBody>
      </p:sp>
      <p:sp>
        <p:nvSpPr>
          <p:cNvPr id="7" name="Espace réservé du numéro de diapositive 6"/>
          <p:cNvSpPr>
            <a:spLocks noGrp="1"/>
          </p:cNvSpPr>
          <p:nvPr>
            <p:ph type="sldNum" sz="quarter" idx="11"/>
          </p:nvPr>
        </p:nvSpPr>
        <p:spPr/>
        <p:txBody>
          <a:bodyPr rtlCol="0"/>
          <a:lstStyle/>
          <a:p>
            <a:fld id="{7C35C2CB-F72B-4ED5-9C7C-68D57EBC8A84}"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820380A-0D27-44D8-AFFA-1D3D5C330E16}" type="datetimeFigureOut">
              <a:rPr lang="fr-FR" smtClean="0"/>
              <a:t>31/01/2023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C35C2CB-F72B-4ED5-9C7C-68D57EBC8A84}"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F820380A-0D27-44D8-AFFA-1D3D5C330E16}" type="datetimeFigureOut">
              <a:rPr lang="fr-FR" smtClean="0"/>
              <a:t>31/01/2023</a:t>
            </a:fld>
            <a:endParaRPr lang="fr-FR"/>
          </a:p>
        </p:txBody>
      </p:sp>
      <p:sp>
        <p:nvSpPr>
          <p:cNvPr id="22" name="Espace réservé du numéro de diapositive 21"/>
          <p:cNvSpPr>
            <a:spLocks noGrp="1"/>
          </p:cNvSpPr>
          <p:nvPr>
            <p:ph type="sldNum" sz="quarter" idx="15"/>
          </p:nvPr>
        </p:nvSpPr>
        <p:spPr/>
        <p:txBody>
          <a:bodyPr rtlCol="0"/>
          <a:lstStyle/>
          <a:p>
            <a:fld id="{7C35C2CB-F72B-4ED5-9C7C-68D57EBC8A84}"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F820380A-0D27-44D8-AFFA-1D3D5C330E16}" type="datetimeFigureOut">
              <a:rPr lang="fr-FR" smtClean="0"/>
              <a:t>31/01/2023</a:t>
            </a:fld>
            <a:endParaRPr lang="fr-FR"/>
          </a:p>
        </p:txBody>
      </p:sp>
      <p:sp>
        <p:nvSpPr>
          <p:cNvPr id="18" name="Espace réservé du numéro de diapositive 17"/>
          <p:cNvSpPr>
            <a:spLocks noGrp="1"/>
          </p:cNvSpPr>
          <p:nvPr>
            <p:ph type="sldNum" sz="quarter" idx="11"/>
          </p:nvPr>
        </p:nvSpPr>
        <p:spPr/>
        <p:txBody>
          <a:bodyPr rtlCol="0"/>
          <a:lstStyle/>
          <a:p>
            <a:fld id="{7C35C2CB-F72B-4ED5-9C7C-68D57EBC8A84}"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20380A-0D27-44D8-AFFA-1D3D5C330E16}" type="datetimeFigureOut">
              <a:rPr lang="fr-FR" smtClean="0"/>
              <a:t>31/01/2023</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C35C2CB-F72B-4ED5-9C7C-68D57EBC8A84}"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duscol.education.fr/document/17014/downlo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68760"/>
            <a:ext cx="7772400" cy="864096"/>
          </a:xfrm>
        </p:spPr>
        <p:txBody>
          <a:bodyPr>
            <a:noAutofit/>
          </a:bodyPr>
          <a:lstStyle/>
          <a:p>
            <a:r>
              <a:rPr lang="fr-FR" sz="3600" b="1" dirty="0">
                <a:solidFill>
                  <a:srgbClr val="0070C0"/>
                </a:solidFill>
                <a:latin typeface="Arial" pitchFamily="34" charset="0"/>
                <a:cs typeface="Arial" pitchFamily="34" charset="0"/>
              </a:rPr>
              <a:t>Lecture à voix haute au cycle 3</a:t>
            </a:r>
          </a:p>
        </p:txBody>
      </p:sp>
      <p:sp>
        <p:nvSpPr>
          <p:cNvPr id="3" name="Sous-titre 2"/>
          <p:cNvSpPr>
            <a:spLocks noGrp="1"/>
          </p:cNvSpPr>
          <p:nvPr>
            <p:ph type="subTitle" idx="1"/>
          </p:nvPr>
        </p:nvSpPr>
        <p:spPr>
          <a:xfrm>
            <a:off x="2267744" y="1916832"/>
            <a:ext cx="6661248" cy="4536504"/>
          </a:xfrm>
        </p:spPr>
        <p:txBody>
          <a:bodyPr>
            <a:normAutofit/>
          </a:bodyPr>
          <a:lstStyle/>
          <a:p>
            <a:pPr algn="l"/>
            <a:endParaRPr lang="fr-FR" sz="2400" dirty="0">
              <a:solidFill>
                <a:schemeClr val="tx1"/>
              </a:solidFill>
              <a:latin typeface="Arial" pitchFamily="34" charset="0"/>
              <a:cs typeface="Arial" pitchFamily="34" charset="0"/>
              <a:sym typeface="Wingdings"/>
            </a:endParaRPr>
          </a:p>
          <a:p>
            <a:pPr algn="l"/>
            <a:r>
              <a:rPr lang="fr-FR" sz="2400" dirty="0">
                <a:solidFill>
                  <a:schemeClr val="tx1"/>
                </a:solidFill>
                <a:latin typeface="Arial" pitchFamily="34" charset="0"/>
                <a:cs typeface="Arial" pitchFamily="34" charset="0"/>
                <a:sym typeface="Wingdings"/>
              </a:rPr>
              <a:t> Quels enjeux ?</a:t>
            </a:r>
          </a:p>
          <a:p>
            <a:pPr marL="457200" indent="-457200" algn="l">
              <a:buFont typeface="Wingdings"/>
              <a:buChar char="ð"/>
            </a:pPr>
            <a:endParaRPr lang="fr-FR" sz="2400" dirty="0">
              <a:solidFill>
                <a:schemeClr val="tx1"/>
              </a:solidFill>
              <a:latin typeface="Arial" pitchFamily="34" charset="0"/>
              <a:cs typeface="Arial" pitchFamily="34" charset="0"/>
              <a:sym typeface="Wingdings"/>
            </a:endParaRPr>
          </a:p>
          <a:p>
            <a:pPr marL="457200" indent="-457200" algn="l">
              <a:buFont typeface="Wingdings"/>
              <a:buChar char="ð"/>
            </a:pPr>
            <a:endParaRPr lang="fr-FR" sz="2400" dirty="0">
              <a:solidFill>
                <a:schemeClr val="tx1"/>
              </a:solidFill>
              <a:latin typeface="Arial" pitchFamily="34" charset="0"/>
              <a:cs typeface="Arial" pitchFamily="34" charset="0"/>
              <a:sym typeface="Wingdings"/>
            </a:endParaRPr>
          </a:p>
          <a:p>
            <a:pPr algn="l"/>
            <a:r>
              <a:rPr lang="fr-FR" sz="2400" dirty="0">
                <a:solidFill>
                  <a:schemeClr val="tx1"/>
                </a:solidFill>
                <a:latin typeface="Arial" pitchFamily="34" charset="0"/>
                <a:cs typeface="Arial" pitchFamily="34" charset="0"/>
                <a:sym typeface="Wingdings"/>
              </a:rPr>
              <a:t> Quelle démarche ? </a:t>
            </a:r>
          </a:p>
          <a:p>
            <a:pPr marL="457200" indent="-457200" algn="l">
              <a:buFont typeface="Wingdings"/>
              <a:buChar char="ð"/>
            </a:pPr>
            <a:endParaRPr lang="fr-FR" sz="2400" dirty="0">
              <a:solidFill>
                <a:schemeClr val="tx1"/>
              </a:solidFill>
              <a:latin typeface="Arial" pitchFamily="34" charset="0"/>
              <a:cs typeface="Arial" pitchFamily="34" charset="0"/>
            </a:endParaRPr>
          </a:p>
          <a:p>
            <a:pPr marL="457200" indent="-457200" algn="l">
              <a:buFont typeface="Wingdings"/>
              <a:buChar char="ð"/>
            </a:pPr>
            <a:endParaRPr lang="fr-FR" sz="2400" dirty="0">
              <a:solidFill>
                <a:schemeClr val="tx1"/>
              </a:solidFill>
              <a:latin typeface="Arial" pitchFamily="34" charset="0"/>
              <a:cs typeface="Arial" pitchFamily="34" charset="0"/>
            </a:endParaRPr>
          </a:p>
          <a:p>
            <a:pPr algn="l"/>
            <a:r>
              <a:rPr lang="fr-FR" sz="2400" dirty="0">
                <a:solidFill>
                  <a:schemeClr val="tx1"/>
                </a:solidFill>
                <a:latin typeface="Arial" pitchFamily="34" charset="0"/>
                <a:cs typeface="Arial" pitchFamily="34" charset="0"/>
                <a:sym typeface="Wingdings"/>
              </a:rPr>
              <a:t> Quelles pistes de travail dans le cadre du Conseil école-collège ?</a:t>
            </a:r>
          </a:p>
          <a:p>
            <a:pPr marL="457200" indent="-457200" algn="l">
              <a:buFont typeface="Wingdings"/>
              <a:buChar char="ð"/>
            </a:pPr>
            <a:endParaRPr lang="fr-FR" sz="2800" dirty="0">
              <a:solidFill>
                <a:schemeClr val="tx1"/>
              </a:solidFill>
              <a:latin typeface="Arial" pitchFamily="34" charset="0"/>
              <a:cs typeface="Arial" pitchFamily="34" charset="0"/>
            </a:endParaRPr>
          </a:p>
          <a:p>
            <a:pPr algn="l"/>
            <a:endParaRPr lang="fr-FR" sz="2800" dirty="0">
              <a:solidFill>
                <a:schemeClr val="tx1"/>
              </a:solidFill>
              <a:latin typeface="Arial" pitchFamily="34" charset="0"/>
              <a:cs typeface="Arial" pitchFamily="34" charset="0"/>
            </a:endParaRPr>
          </a:p>
        </p:txBody>
      </p:sp>
      <p:pic>
        <p:nvPicPr>
          <p:cNvPr id="4" name="Picture 2">
            <a:extLst>
              <a:ext uri="{FF2B5EF4-FFF2-40B4-BE49-F238E27FC236}">
                <a16:creationId xmlns:a16="http://schemas.microsoft.com/office/drawing/2014/main" id="{F377C399-53F7-428A-BA88-D45CBF76E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61" y="187640"/>
            <a:ext cx="3384376" cy="108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23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5472608" cy="668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923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1"/>
            <a:ext cx="4320480" cy="655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54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1"/>
            <a:ext cx="5472608" cy="660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03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rgbClr val="0070C0"/>
                </a:solidFill>
                <a:latin typeface="Arial" pitchFamily="34" charset="0"/>
                <a:cs typeface="Arial" pitchFamily="34" charset="0"/>
              </a:rPr>
              <a:t>Quelle démarche ?</a:t>
            </a:r>
          </a:p>
        </p:txBody>
      </p:sp>
      <p:sp>
        <p:nvSpPr>
          <p:cNvPr id="4" name="ZoneTexte 3"/>
          <p:cNvSpPr txBox="1"/>
          <p:nvPr/>
        </p:nvSpPr>
        <p:spPr>
          <a:xfrm>
            <a:off x="204179" y="1772816"/>
            <a:ext cx="8745972" cy="461665"/>
          </a:xfrm>
          <a:prstGeom prst="rect">
            <a:avLst/>
          </a:prstGeom>
          <a:noFill/>
        </p:spPr>
        <p:txBody>
          <a:bodyPr wrap="square" rtlCol="0">
            <a:spAutoFit/>
          </a:bodyPr>
          <a:lstStyle/>
          <a:p>
            <a:r>
              <a:rPr lang="fr-FR" sz="2400" b="1" dirty="0">
                <a:solidFill>
                  <a:srgbClr val="00B050"/>
                </a:solidFill>
                <a:latin typeface="Arial" pitchFamily="34" charset="0"/>
                <a:cs typeface="Arial" pitchFamily="34" charset="0"/>
              </a:rPr>
              <a:t>EVALUER - DIAGNOSTIQUER la fluidité :</a:t>
            </a:r>
          </a:p>
        </p:txBody>
      </p:sp>
      <p:sp>
        <p:nvSpPr>
          <p:cNvPr id="7" name="ZoneTexte 6"/>
          <p:cNvSpPr txBox="1"/>
          <p:nvPr/>
        </p:nvSpPr>
        <p:spPr>
          <a:xfrm>
            <a:off x="204179" y="2448774"/>
            <a:ext cx="8347157" cy="646331"/>
          </a:xfrm>
          <a:prstGeom prst="rect">
            <a:avLst/>
          </a:prstGeom>
          <a:noFill/>
        </p:spPr>
        <p:txBody>
          <a:bodyPr wrap="none" rtlCol="0">
            <a:spAutoFit/>
          </a:bodyPr>
          <a:lstStyle/>
          <a:p>
            <a:pPr marL="285750" indent="-285750">
              <a:buFont typeface="Wingdings" pitchFamily="2" charset="2"/>
              <a:buChar char="v"/>
            </a:pPr>
            <a:r>
              <a:rPr lang="fr-FR" b="1" dirty="0">
                <a:latin typeface="Arial" pitchFamily="34" charset="0"/>
                <a:cs typeface="Arial" pitchFamily="34" charset="0"/>
              </a:rPr>
              <a:t>D’autres indicateurs sont à prendre en compte pour cibler au mieux les </a:t>
            </a:r>
          </a:p>
          <a:p>
            <a:r>
              <a:rPr lang="fr-FR" b="1" dirty="0">
                <a:latin typeface="Arial" pitchFamily="34" charset="0"/>
                <a:cs typeface="Arial" pitchFamily="34" charset="0"/>
              </a:rPr>
              <a:t>besoins des élèves.</a:t>
            </a:r>
          </a:p>
        </p:txBody>
      </p:sp>
      <p:sp>
        <p:nvSpPr>
          <p:cNvPr id="8" name="ZoneTexte 7"/>
          <p:cNvSpPr txBox="1"/>
          <p:nvPr/>
        </p:nvSpPr>
        <p:spPr>
          <a:xfrm>
            <a:off x="215008" y="4501658"/>
            <a:ext cx="8928992" cy="2031325"/>
          </a:xfrm>
          <a:prstGeom prst="rect">
            <a:avLst/>
          </a:prstGeom>
          <a:noFill/>
        </p:spPr>
        <p:txBody>
          <a:bodyPr wrap="square" rtlCol="0">
            <a:spAutoFit/>
          </a:bodyPr>
          <a:lstStyle/>
          <a:p>
            <a:pPr marL="285750" indent="-285750">
              <a:buFont typeface="Wingdings"/>
              <a:buChar char="è"/>
            </a:pPr>
            <a:r>
              <a:rPr lang="fr-FR" b="1" dirty="0">
                <a:latin typeface="Arial" pitchFamily="34" charset="0"/>
                <a:cs typeface="Arial" pitchFamily="34" charset="0"/>
              </a:rPr>
              <a:t>Exemple d’outils :</a:t>
            </a:r>
          </a:p>
          <a:p>
            <a:r>
              <a:rPr lang="fr-FR" b="1" dirty="0">
                <a:latin typeface="Arial" pitchFamily="34" charset="0"/>
                <a:cs typeface="Arial" pitchFamily="34" charset="0"/>
              </a:rPr>
              <a:t>         </a:t>
            </a:r>
            <a:r>
              <a:rPr lang="fr-FR" b="1" dirty="0">
                <a:latin typeface="Arial" pitchFamily="34" charset="0"/>
                <a:cs typeface="Arial" pitchFamily="34" charset="0"/>
                <a:sym typeface="Wingdings"/>
              </a:rPr>
              <a:t> </a:t>
            </a:r>
            <a:r>
              <a:rPr lang="fr-FR" b="1" dirty="0">
                <a:latin typeface="Arial" pitchFamily="34" charset="0"/>
                <a:cs typeface="Arial" pitchFamily="34" charset="0"/>
              </a:rPr>
              <a:t>une grille d’évaluation issue du « Guide pour enseigner la lecture et l’écriture au CE1 »</a:t>
            </a:r>
          </a:p>
          <a:p>
            <a:endParaRPr lang="fr-FR" b="1" dirty="0">
              <a:latin typeface="Arial" pitchFamily="34" charset="0"/>
              <a:cs typeface="Arial" pitchFamily="34" charset="0"/>
            </a:endParaRPr>
          </a:p>
          <a:p>
            <a:r>
              <a:rPr lang="fr-FR" b="1" dirty="0">
                <a:latin typeface="Arial" pitchFamily="34" charset="0"/>
                <a:cs typeface="Arial" pitchFamily="34" charset="0"/>
              </a:rPr>
              <a:t>         </a:t>
            </a:r>
            <a:r>
              <a:rPr lang="fr-FR" b="1" dirty="0">
                <a:latin typeface="Arial" pitchFamily="34" charset="0"/>
                <a:cs typeface="Arial" pitchFamily="34" charset="0"/>
                <a:sym typeface="Wingdings"/>
              </a:rPr>
              <a:t> </a:t>
            </a:r>
            <a:r>
              <a:rPr lang="fr-FR" b="1" dirty="0">
                <a:latin typeface="Arial" pitchFamily="34" charset="0"/>
                <a:cs typeface="Arial" pitchFamily="34" charset="0"/>
              </a:rPr>
              <a:t>l’Echelle Multidimensionnelle de Fluence (EMDF).</a:t>
            </a:r>
          </a:p>
          <a:p>
            <a:endParaRPr lang="fr-FR" b="1" dirty="0">
              <a:latin typeface="Arial" pitchFamily="34" charset="0"/>
              <a:cs typeface="Arial" pitchFamily="34" charset="0"/>
            </a:endParaRPr>
          </a:p>
          <a:p>
            <a:r>
              <a:rPr lang="fr-FR" b="1" dirty="0">
                <a:latin typeface="Arial" pitchFamily="34" charset="0"/>
                <a:cs typeface="Arial" pitchFamily="34" charset="0"/>
              </a:rPr>
              <a:t>       </a:t>
            </a:r>
          </a:p>
        </p:txBody>
      </p:sp>
      <p:sp>
        <p:nvSpPr>
          <p:cNvPr id="6" name="ZoneTexte 5"/>
          <p:cNvSpPr txBox="1"/>
          <p:nvPr/>
        </p:nvSpPr>
        <p:spPr>
          <a:xfrm>
            <a:off x="1043609" y="3312345"/>
            <a:ext cx="3096344" cy="369332"/>
          </a:xfrm>
          <a:prstGeom prst="rect">
            <a:avLst/>
          </a:prstGeom>
          <a:noFill/>
        </p:spPr>
        <p:txBody>
          <a:bodyPr wrap="square" rtlCol="0">
            <a:spAutoFit/>
          </a:bodyPr>
          <a:lstStyle/>
          <a:p>
            <a:r>
              <a:rPr lang="fr-FR" b="1" dirty="0">
                <a:latin typeface="Arial" pitchFamily="34" charset="0"/>
                <a:cs typeface="Arial" pitchFamily="34" charset="0"/>
                <a:sym typeface="Wingdings"/>
              </a:rPr>
              <a:t> </a:t>
            </a:r>
            <a:r>
              <a:rPr lang="fr-FR" b="1" dirty="0">
                <a:latin typeface="Arial" pitchFamily="34" charset="0"/>
                <a:cs typeface="Arial" pitchFamily="34" charset="0"/>
              </a:rPr>
              <a:t>le phrasé</a:t>
            </a:r>
          </a:p>
        </p:txBody>
      </p:sp>
      <p:sp>
        <p:nvSpPr>
          <p:cNvPr id="9" name="ZoneTexte 8"/>
          <p:cNvSpPr txBox="1"/>
          <p:nvPr/>
        </p:nvSpPr>
        <p:spPr>
          <a:xfrm>
            <a:off x="1043609" y="3861048"/>
            <a:ext cx="3096344" cy="369332"/>
          </a:xfrm>
          <a:prstGeom prst="rect">
            <a:avLst/>
          </a:prstGeom>
          <a:noFill/>
        </p:spPr>
        <p:txBody>
          <a:bodyPr wrap="square" rtlCol="0">
            <a:spAutoFit/>
          </a:bodyPr>
          <a:lstStyle/>
          <a:p>
            <a:r>
              <a:rPr lang="fr-FR" b="1" dirty="0">
                <a:latin typeface="Arial" pitchFamily="34" charset="0"/>
                <a:cs typeface="Arial" pitchFamily="34" charset="0"/>
                <a:sym typeface="Wingdings"/>
              </a:rPr>
              <a:t> </a:t>
            </a:r>
            <a:r>
              <a:rPr lang="fr-FR" b="1" dirty="0">
                <a:latin typeface="Arial" pitchFamily="34" charset="0"/>
                <a:cs typeface="Arial" pitchFamily="34" charset="0"/>
              </a:rPr>
              <a:t>l’expressivité</a:t>
            </a:r>
          </a:p>
        </p:txBody>
      </p:sp>
    </p:spTree>
    <p:extLst>
      <p:ext uri="{BB962C8B-B14F-4D97-AF65-F5344CB8AC3E}">
        <p14:creationId xmlns:p14="http://schemas.microsoft.com/office/powerpoint/2010/main" val="19796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79512" y="1268760"/>
            <a:ext cx="8229600" cy="610328"/>
          </a:xfrm>
        </p:spPr>
        <p:txBody>
          <a:bodyPr>
            <a:noAutofit/>
          </a:bodyPr>
          <a:lstStyle/>
          <a:p>
            <a:pPr algn="l"/>
            <a:r>
              <a:rPr lang="fr-FR" sz="2800" b="1" dirty="0">
                <a:solidFill>
                  <a:srgbClr val="0070C0"/>
                </a:solidFill>
                <a:latin typeface="Arial" pitchFamily="34" charset="0"/>
                <a:cs typeface="Arial" pitchFamily="34" charset="0"/>
              </a:rPr>
              <a:t>Grille d’analyse </a:t>
            </a:r>
            <a:br>
              <a:rPr lang="fr-FR" sz="2800" b="1" dirty="0">
                <a:solidFill>
                  <a:srgbClr val="0070C0"/>
                </a:solidFill>
                <a:latin typeface="Arial" pitchFamily="34" charset="0"/>
                <a:cs typeface="Arial" pitchFamily="34" charset="0"/>
              </a:rPr>
            </a:br>
            <a:r>
              <a:rPr lang="fr-FR" sz="2000" b="1" i="1" dirty="0">
                <a:solidFill>
                  <a:srgbClr val="0070C0"/>
                </a:solidFill>
                <a:latin typeface="Arial" pitchFamily="34" charset="0"/>
                <a:cs typeface="Arial" pitchFamily="34" charset="0"/>
              </a:rPr>
              <a:t>« Guide pour enseigner </a:t>
            </a:r>
            <a:br>
              <a:rPr lang="fr-FR" sz="2000" b="1" i="1" dirty="0">
                <a:solidFill>
                  <a:srgbClr val="0070C0"/>
                </a:solidFill>
                <a:latin typeface="Arial" pitchFamily="34" charset="0"/>
                <a:cs typeface="Arial" pitchFamily="34" charset="0"/>
              </a:rPr>
            </a:br>
            <a:r>
              <a:rPr lang="fr-FR" sz="2000" b="1" i="1" dirty="0">
                <a:solidFill>
                  <a:srgbClr val="0070C0"/>
                </a:solidFill>
                <a:latin typeface="Arial" pitchFamily="34" charset="0"/>
                <a:cs typeface="Arial" pitchFamily="34" charset="0"/>
              </a:rPr>
              <a:t>la lecture et l’écriture</a:t>
            </a:r>
            <a:br>
              <a:rPr lang="fr-FR" sz="2000" b="1" i="1" dirty="0">
                <a:solidFill>
                  <a:srgbClr val="0070C0"/>
                </a:solidFill>
                <a:latin typeface="Arial" pitchFamily="34" charset="0"/>
                <a:cs typeface="Arial" pitchFamily="34" charset="0"/>
              </a:rPr>
            </a:br>
            <a:r>
              <a:rPr lang="fr-FR" sz="2000" b="1" i="1" dirty="0">
                <a:solidFill>
                  <a:srgbClr val="0070C0"/>
                </a:solidFill>
                <a:latin typeface="Arial" pitchFamily="34" charset="0"/>
                <a:cs typeface="Arial" pitchFamily="34" charset="0"/>
              </a:rPr>
              <a:t> au CE1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76672"/>
            <a:ext cx="556054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11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323528" y="620688"/>
            <a:ext cx="8229600" cy="610328"/>
          </a:xfrm>
        </p:spPr>
        <p:txBody>
          <a:bodyPr>
            <a:noAutofit/>
          </a:bodyPr>
          <a:lstStyle/>
          <a:p>
            <a:pPr algn="l"/>
            <a:r>
              <a:rPr lang="fr-FR" sz="2800" b="1" dirty="0">
                <a:solidFill>
                  <a:srgbClr val="0070C0"/>
                </a:solidFill>
                <a:latin typeface="Arial" pitchFamily="34" charset="0"/>
                <a:cs typeface="Arial" pitchFamily="34" charset="0"/>
              </a:rPr>
              <a:t>E.M.D.F. </a:t>
            </a:r>
            <a:r>
              <a:rPr lang="fr-FR" sz="1800" b="1" dirty="0">
                <a:solidFill>
                  <a:srgbClr val="0070C0"/>
                </a:solidFill>
                <a:latin typeface="Arial" pitchFamily="34" charset="0"/>
                <a:cs typeface="Arial" pitchFamily="34" charset="0"/>
              </a:rPr>
              <a:t>(</a:t>
            </a:r>
            <a:r>
              <a:rPr lang="fr-FR" sz="1800" b="1" dirty="0" err="1">
                <a:solidFill>
                  <a:srgbClr val="0070C0"/>
                </a:solidFill>
                <a:latin typeface="Arial" pitchFamily="34" charset="0"/>
                <a:cs typeface="Arial" pitchFamily="34" charset="0"/>
              </a:rPr>
              <a:t>Godde</a:t>
            </a:r>
            <a:r>
              <a:rPr lang="fr-FR" sz="1800" b="1" dirty="0">
                <a:solidFill>
                  <a:srgbClr val="0070C0"/>
                </a:solidFill>
                <a:latin typeface="Arial" pitchFamily="34" charset="0"/>
                <a:cs typeface="Arial" pitchFamily="34" charset="0"/>
              </a:rPr>
              <a:t>, Bosse, Bailly)</a:t>
            </a:r>
            <a:endParaRPr lang="fr-FR" sz="2800" b="1" dirty="0">
              <a:solidFill>
                <a:srgbClr val="0070C0"/>
              </a:solidFill>
              <a:latin typeface="Arial" pitchFamily="34" charset="0"/>
              <a:cs typeface="Arial" pitchFamily="34" charset="0"/>
            </a:endParaRPr>
          </a:p>
        </p:txBody>
      </p:sp>
      <p:pic>
        <p:nvPicPr>
          <p:cNvPr id="2050" name="Picture 2" descr="https://lettres.ac-versailles.fr/IMG/png/echelle-multidimensionnelle-flue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16832"/>
            <a:ext cx="8756676" cy="435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69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1460" y="2145966"/>
            <a:ext cx="8745972" cy="461665"/>
          </a:xfrm>
          <a:prstGeom prst="rect">
            <a:avLst/>
          </a:prstGeom>
          <a:noFill/>
        </p:spPr>
        <p:txBody>
          <a:bodyPr wrap="square" rtlCol="0">
            <a:spAutoFit/>
          </a:bodyPr>
          <a:lstStyle/>
          <a:p>
            <a:r>
              <a:rPr lang="fr-FR" sz="2400" b="1" dirty="0">
                <a:solidFill>
                  <a:srgbClr val="00B050"/>
                </a:solidFill>
                <a:latin typeface="Arial" pitchFamily="34" charset="0"/>
                <a:cs typeface="Arial" pitchFamily="34" charset="0"/>
              </a:rPr>
              <a:t>DIFFÉRENCIER – s’adapter aux besoins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83" y="3068960"/>
            <a:ext cx="86963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re 1"/>
          <p:cNvSpPr>
            <a:spLocks noGrp="1"/>
          </p:cNvSpPr>
          <p:nvPr>
            <p:ph type="title"/>
          </p:nvPr>
        </p:nvSpPr>
        <p:spPr/>
        <p:txBody>
          <a:bodyPr>
            <a:normAutofit/>
          </a:bodyPr>
          <a:lstStyle/>
          <a:p>
            <a:r>
              <a:rPr lang="fr-FR" sz="3600" b="1" dirty="0">
                <a:solidFill>
                  <a:srgbClr val="0070C0"/>
                </a:solidFill>
                <a:latin typeface="Arial" pitchFamily="34" charset="0"/>
                <a:cs typeface="Arial" pitchFamily="34" charset="0"/>
              </a:rPr>
              <a:t>Quelle démarche ?</a:t>
            </a:r>
          </a:p>
        </p:txBody>
      </p:sp>
    </p:spTree>
    <p:extLst>
      <p:ext uri="{BB962C8B-B14F-4D97-AF65-F5344CB8AC3E}">
        <p14:creationId xmlns:p14="http://schemas.microsoft.com/office/powerpoint/2010/main" val="218788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rgbClr val="0070C0"/>
                </a:solidFill>
                <a:latin typeface="Arial" pitchFamily="34" charset="0"/>
                <a:cs typeface="Arial" pitchFamily="34" charset="0"/>
              </a:rPr>
              <a:t>Quelle démarche ?</a:t>
            </a:r>
          </a:p>
        </p:txBody>
      </p:sp>
      <p:sp>
        <p:nvSpPr>
          <p:cNvPr id="4" name="ZoneTexte 3"/>
          <p:cNvSpPr txBox="1"/>
          <p:nvPr/>
        </p:nvSpPr>
        <p:spPr>
          <a:xfrm>
            <a:off x="228499" y="1990858"/>
            <a:ext cx="6324768" cy="461665"/>
          </a:xfrm>
          <a:prstGeom prst="rect">
            <a:avLst/>
          </a:prstGeom>
          <a:noFill/>
        </p:spPr>
        <p:txBody>
          <a:bodyPr wrap="square" rtlCol="0">
            <a:spAutoFit/>
          </a:bodyPr>
          <a:lstStyle/>
          <a:p>
            <a:r>
              <a:rPr lang="fr-FR" sz="2400" b="1" dirty="0">
                <a:solidFill>
                  <a:srgbClr val="00B050"/>
                </a:solidFill>
                <a:latin typeface="Arial" pitchFamily="34" charset="0"/>
                <a:cs typeface="Arial" pitchFamily="34" charset="0"/>
              </a:rPr>
              <a:t>DES ACTIVITÉS DE GRAND GROUPE</a:t>
            </a:r>
          </a:p>
        </p:txBody>
      </p:sp>
      <p:sp>
        <p:nvSpPr>
          <p:cNvPr id="12" name="ZoneTexte 11"/>
          <p:cNvSpPr txBox="1"/>
          <p:nvPr/>
        </p:nvSpPr>
        <p:spPr>
          <a:xfrm>
            <a:off x="422036" y="3933056"/>
            <a:ext cx="8110404" cy="923330"/>
          </a:xfrm>
          <a:prstGeom prst="rect">
            <a:avLst/>
          </a:prstGeom>
          <a:noFill/>
        </p:spPr>
        <p:txBody>
          <a:bodyPr wrap="square" rtlCol="0">
            <a:spAutoFit/>
          </a:bodyPr>
          <a:lstStyle/>
          <a:p>
            <a:pPr marL="285750" indent="-285750">
              <a:buFont typeface="Wingdings" pitchFamily="2" charset="2"/>
              <a:buChar char="v"/>
            </a:pPr>
            <a:r>
              <a:rPr lang="fr-FR" b="1" dirty="0">
                <a:latin typeface="Arial" pitchFamily="34" charset="0"/>
                <a:cs typeface="Arial" pitchFamily="34" charset="0"/>
              </a:rPr>
              <a:t>Enseignement explicite : modélisation par l’enseignant, réflexion sur ce qui rend une lecture fluide (interactions, échanges entre élèves), donner des exemples et des contre-exemples…</a:t>
            </a:r>
          </a:p>
        </p:txBody>
      </p:sp>
      <p:sp>
        <p:nvSpPr>
          <p:cNvPr id="7" name="ZoneTexte 6"/>
          <p:cNvSpPr txBox="1"/>
          <p:nvPr/>
        </p:nvSpPr>
        <p:spPr>
          <a:xfrm>
            <a:off x="422036" y="2895129"/>
            <a:ext cx="8397124" cy="646331"/>
          </a:xfrm>
          <a:prstGeom prst="rect">
            <a:avLst/>
          </a:prstGeom>
          <a:noFill/>
        </p:spPr>
        <p:txBody>
          <a:bodyPr wrap="square" rtlCol="0">
            <a:spAutoFit/>
          </a:bodyPr>
          <a:lstStyle/>
          <a:p>
            <a:pPr marL="285750" indent="-285750">
              <a:buFont typeface="Wingdings" pitchFamily="2" charset="2"/>
              <a:buChar char="v"/>
            </a:pPr>
            <a:r>
              <a:rPr lang="fr-FR" b="1" dirty="0">
                <a:latin typeface="Arial" pitchFamily="34" charset="0"/>
                <a:cs typeface="Arial" pitchFamily="34" charset="0"/>
              </a:rPr>
              <a:t>Des modalités de lectures différentes : lectures à l’unisson, en chœur, en échos, orchestrée, en cascade...</a:t>
            </a:r>
          </a:p>
        </p:txBody>
      </p:sp>
      <p:sp>
        <p:nvSpPr>
          <p:cNvPr id="6" name="ZoneTexte 5"/>
          <p:cNvSpPr txBox="1"/>
          <p:nvPr/>
        </p:nvSpPr>
        <p:spPr>
          <a:xfrm>
            <a:off x="422036" y="5205995"/>
            <a:ext cx="8110404" cy="369332"/>
          </a:xfrm>
          <a:prstGeom prst="rect">
            <a:avLst/>
          </a:prstGeom>
          <a:noFill/>
        </p:spPr>
        <p:txBody>
          <a:bodyPr wrap="square" rtlCol="0">
            <a:spAutoFit/>
          </a:bodyPr>
          <a:lstStyle/>
          <a:p>
            <a:pPr marL="285750" indent="-285750">
              <a:buFont typeface="Wingdings" pitchFamily="2" charset="2"/>
              <a:buChar char="v"/>
            </a:pPr>
            <a:r>
              <a:rPr lang="fr-FR" b="1" dirty="0">
                <a:latin typeface="Arial" pitchFamily="34" charset="0"/>
                <a:cs typeface="Arial" pitchFamily="34" charset="0"/>
              </a:rPr>
              <a:t>Débattre des choix sur la prosodie</a:t>
            </a:r>
          </a:p>
        </p:txBody>
      </p:sp>
    </p:spTree>
    <p:extLst>
      <p:ext uri="{BB962C8B-B14F-4D97-AF65-F5344CB8AC3E}">
        <p14:creationId xmlns:p14="http://schemas.microsoft.com/office/powerpoint/2010/main" val="31134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rgbClr val="0070C0"/>
                </a:solidFill>
                <a:latin typeface="Arial" pitchFamily="34" charset="0"/>
                <a:cs typeface="Arial" pitchFamily="34" charset="0"/>
              </a:rPr>
              <a:t>Quelle démarche ?</a:t>
            </a:r>
          </a:p>
        </p:txBody>
      </p:sp>
      <p:sp>
        <p:nvSpPr>
          <p:cNvPr id="5" name="ZoneTexte 4"/>
          <p:cNvSpPr txBox="1"/>
          <p:nvPr/>
        </p:nvSpPr>
        <p:spPr>
          <a:xfrm>
            <a:off x="4716016" y="2713277"/>
            <a:ext cx="4161785" cy="923330"/>
          </a:xfrm>
          <a:prstGeom prst="rect">
            <a:avLst/>
          </a:prstGeom>
          <a:noFill/>
        </p:spPr>
        <p:txBody>
          <a:bodyPr wrap="square" rtlCol="0">
            <a:spAutoFit/>
          </a:bodyPr>
          <a:lstStyle/>
          <a:p>
            <a:pPr marL="285750" indent="-285750">
              <a:buFont typeface="Wingdings" pitchFamily="2" charset="2"/>
              <a:buChar char="v"/>
            </a:pPr>
            <a:r>
              <a:rPr lang="fr-FR" b="1" dirty="0">
                <a:latin typeface="Arial" pitchFamily="34" charset="0"/>
                <a:cs typeface="Arial" pitchFamily="34" charset="0"/>
              </a:rPr>
              <a:t>Apprendre à connaître les signes de ponctuation et leur rôle dans la lecture.</a:t>
            </a:r>
          </a:p>
        </p:txBody>
      </p:sp>
      <p:sp>
        <p:nvSpPr>
          <p:cNvPr id="6" name="ZoneTexte 5"/>
          <p:cNvSpPr txBox="1"/>
          <p:nvPr/>
        </p:nvSpPr>
        <p:spPr>
          <a:xfrm>
            <a:off x="4719044" y="3639184"/>
            <a:ext cx="4452309" cy="923330"/>
          </a:xfrm>
          <a:prstGeom prst="rect">
            <a:avLst/>
          </a:prstGeom>
          <a:noFill/>
        </p:spPr>
        <p:txBody>
          <a:bodyPr wrap="square" rtlCol="0">
            <a:spAutoFit/>
          </a:bodyPr>
          <a:lstStyle/>
          <a:p>
            <a:pPr marL="285750" indent="-285750">
              <a:buFont typeface="Wingdings" pitchFamily="2" charset="2"/>
              <a:buChar char="v"/>
            </a:pPr>
            <a:r>
              <a:rPr lang="fr-FR" b="1" dirty="0">
                <a:latin typeface="Arial" pitchFamily="34" charset="0"/>
                <a:cs typeface="Arial" pitchFamily="34" charset="0"/>
              </a:rPr>
              <a:t>Apprendre à repérer les groupes de sens et à les prendre en compte en lisant.</a:t>
            </a:r>
          </a:p>
        </p:txBody>
      </p:sp>
      <p:sp>
        <p:nvSpPr>
          <p:cNvPr id="7" name="ZoneTexte 6"/>
          <p:cNvSpPr txBox="1"/>
          <p:nvPr/>
        </p:nvSpPr>
        <p:spPr>
          <a:xfrm>
            <a:off x="4719044" y="4724537"/>
            <a:ext cx="4161785" cy="646331"/>
          </a:xfrm>
          <a:prstGeom prst="rect">
            <a:avLst/>
          </a:prstGeom>
          <a:noFill/>
        </p:spPr>
        <p:txBody>
          <a:bodyPr wrap="square" rtlCol="0">
            <a:spAutoFit/>
          </a:bodyPr>
          <a:lstStyle/>
          <a:p>
            <a:pPr marL="285750" indent="-285750">
              <a:buFont typeface="Wingdings" pitchFamily="2" charset="2"/>
              <a:buChar char="v"/>
            </a:pPr>
            <a:r>
              <a:rPr lang="fr-FR" b="1" dirty="0">
                <a:latin typeface="Arial" pitchFamily="34" charset="0"/>
                <a:cs typeface="Arial" pitchFamily="34" charset="0"/>
              </a:rPr>
              <a:t>Apprendre à « coder » un texte avant de le lire.</a:t>
            </a:r>
          </a:p>
        </p:txBody>
      </p:sp>
      <p:sp>
        <p:nvSpPr>
          <p:cNvPr id="9" name="ZoneTexte 8"/>
          <p:cNvSpPr txBox="1"/>
          <p:nvPr/>
        </p:nvSpPr>
        <p:spPr>
          <a:xfrm>
            <a:off x="331316" y="1840246"/>
            <a:ext cx="6666324" cy="461665"/>
          </a:xfrm>
          <a:prstGeom prst="rect">
            <a:avLst/>
          </a:prstGeom>
          <a:noFill/>
        </p:spPr>
        <p:txBody>
          <a:bodyPr wrap="square" rtlCol="0">
            <a:spAutoFit/>
          </a:bodyPr>
          <a:lstStyle/>
          <a:p>
            <a:r>
              <a:rPr lang="fr-FR" sz="2400" b="1" dirty="0">
                <a:solidFill>
                  <a:srgbClr val="00B050"/>
                </a:solidFill>
                <a:latin typeface="Arial" pitchFamily="34" charset="0"/>
                <a:cs typeface="Arial" pitchFamily="34" charset="0"/>
              </a:rPr>
              <a:t>DES ACTIVITÉS EN ATELIERS DIRIGÉS</a:t>
            </a:r>
          </a:p>
        </p:txBody>
      </p:sp>
      <p:sp>
        <p:nvSpPr>
          <p:cNvPr id="10" name="ZoneTexte 9"/>
          <p:cNvSpPr txBox="1"/>
          <p:nvPr/>
        </p:nvSpPr>
        <p:spPr>
          <a:xfrm>
            <a:off x="5337675" y="6228223"/>
            <a:ext cx="3160337" cy="369332"/>
          </a:xfrm>
          <a:prstGeom prst="rect">
            <a:avLst/>
          </a:prstGeom>
          <a:noFill/>
        </p:spPr>
        <p:txBody>
          <a:bodyPr wrap="square" rtlCol="0">
            <a:spAutoFit/>
          </a:bodyPr>
          <a:lstStyle/>
          <a:p>
            <a:r>
              <a:rPr lang="fr-FR" b="1" dirty="0">
                <a:solidFill>
                  <a:srgbClr val="FF0000"/>
                </a:solidFill>
                <a:latin typeface="Arial" pitchFamily="34" charset="0"/>
                <a:cs typeface="Arial" pitchFamily="34" charset="0"/>
              </a:rPr>
              <a:t>Enseignement explicite</a:t>
            </a:r>
          </a:p>
        </p:txBody>
      </p:sp>
      <p:sp>
        <p:nvSpPr>
          <p:cNvPr id="3" name="Flèche vers le bas 2"/>
          <p:cNvSpPr/>
          <p:nvPr/>
        </p:nvSpPr>
        <p:spPr>
          <a:xfrm>
            <a:off x="6490829" y="5621105"/>
            <a:ext cx="480234" cy="6071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239866" y="2746696"/>
            <a:ext cx="4161785" cy="369332"/>
          </a:xfrm>
          <a:prstGeom prst="rect">
            <a:avLst/>
          </a:prstGeom>
          <a:noFill/>
        </p:spPr>
        <p:txBody>
          <a:bodyPr wrap="square" rtlCol="0">
            <a:spAutoFit/>
          </a:bodyPr>
          <a:lstStyle/>
          <a:p>
            <a:pPr marL="285750" indent="-285750">
              <a:buFont typeface="Wingdings" pitchFamily="2" charset="2"/>
              <a:buChar char="v"/>
            </a:pPr>
            <a:r>
              <a:rPr lang="fr-FR" b="1" dirty="0">
                <a:latin typeface="Arial" pitchFamily="34" charset="0"/>
                <a:cs typeface="Arial" pitchFamily="34" charset="0"/>
              </a:rPr>
              <a:t>Lectures répétées.</a:t>
            </a:r>
          </a:p>
        </p:txBody>
      </p:sp>
      <p:sp>
        <p:nvSpPr>
          <p:cNvPr id="15" name="ZoneTexte 14"/>
          <p:cNvSpPr txBox="1"/>
          <p:nvPr/>
        </p:nvSpPr>
        <p:spPr>
          <a:xfrm>
            <a:off x="251520" y="3356992"/>
            <a:ext cx="4161785" cy="923330"/>
          </a:xfrm>
          <a:prstGeom prst="rect">
            <a:avLst/>
          </a:prstGeom>
          <a:noFill/>
        </p:spPr>
        <p:txBody>
          <a:bodyPr wrap="square" rtlCol="0">
            <a:spAutoFit/>
          </a:bodyPr>
          <a:lstStyle/>
          <a:p>
            <a:pPr marL="285750" indent="-285750">
              <a:buFont typeface="Wingdings"/>
              <a:buChar char="è"/>
            </a:pPr>
            <a:r>
              <a:rPr lang="fr-FR" b="1" dirty="0">
                <a:latin typeface="Arial" pitchFamily="34" charset="0"/>
                <a:cs typeface="Arial" pitchFamily="34" charset="0"/>
              </a:rPr>
              <a:t>améliorer le MCLM</a:t>
            </a:r>
          </a:p>
          <a:p>
            <a:pPr marL="285750" indent="-285750">
              <a:buFont typeface="Wingdings"/>
              <a:buChar char="è"/>
            </a:pPr>
            <a:endParaRPr lang="fr-FR" b="1" dirty="0">
              <a:latin typeface="Arial" pitchFamily="34" charset="0"/>
              <a:cs typeface="Arial" pitchFamily="34" charset="0"/>
            </a:endParaRPr>
          </a:p>
          <a:p>
            <a:pPr marL="285750" indent="-285750">
              <a:buFont typeface="Wingdings"/>
              <a:buChar char="è"/>
            </a:pPr>
            <a:r>
              <a:rPr lang="fr-FR" b="1" dirty="0">
                <a:latin typeface="Arial" pitchFamily="34" charset="0"/>
                <a:cs typeface="Arial" pitchFamily="34" charset="0"/>
              </a:rPr>
              <a:t>améliorer la prosodie</a:t>
            </a:r>
          </a:p>
        </p:txBody>
      </p:sp>
      <p:sp>
        <p:nvSpPr>
          <p:cNvPr id="11" name="ZoneTexte 10"/>
          <p:cNvSpPr txBox="1"/>
          <p:nvPr/>
        </p:nvSpPr>
        <p:spPr>
          <a:xfrm>
            <a:off x="251520" y="4793855"/>
            <a:ext cx="4161785" cy="369332"/>
          </a:xfrm>
          <a:prstGeom prst="rect">
            <a:avLst/>
          </a:prstGeom>
          <a:noFill/>
        </p:spPr>
        <p:txBody>
          <a:bodyPr wrap="square" rtlCol="0">
            <a:spAutoFit/>
          </a:bodyPr>
          <a:lstStyle/>
          <a:p>
            <a:pPr marL="285750" indent="-285750">
              <a:buFont typeface="Wingdings"/>
              <a:buChar char="è"/>
            </a:pPr>
            <a:r>
              <a:rPr lang="fr-FR" b="1" dirty="0">
                <a:latin typeface="Arial" pitchFamily="34" charset="0"/>
                <a:cs typeface="Arial" pitchFamily="34" charset="0"/>
              </a:rPr>
              <a:t>choix des textes</a:t>
            </a:r>
          </a:p>
        </p:txBody>
      </p:sp>
    </p:spTree>
    <p:extLst>
      <p:ext uri="{BB962C8B-B14F-4D97-AF65-F5344CB8AC3E}">
        <p14:creationId xmlns:p14="http://schemas.microsoft.com/office/powerpoint/2010/main" val="5860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3" grpId="0" animBg="1"/>
      <p:bldP spid="14" grpId="0"/>
      <p:bldP spid="15"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79511" y="620688"/>
            <a:ext cx="8229600" cy="610328"/>
          </a:xfrm>
        </p:spPr>
        <p:txBody>
          <a:bodyPr>
            <a:noAutofit/>
          </a:bodyPr>
          <a:lstStyle/>
          <a:p>
            <a:pPr algn="l"/>
            <a:r>
              <a:rPr lang="fr-FR" sz="2800" b="1" dirty="0">
                <a:solidFill>
                  <a:srgbClr val="0070C0"/>
                </a:solidFill>
                <a:latin typeface="Arial" pitchFamily="34" charset="0"/>
                <a:cs typeface="Arial" pitchFamily="34" charset="0"/>
              </a:rPr>
              <a:t>Exemple de codage d’un texte</a:t>
            </a:r>
            <a:br>
              <a:rPr lang="fr-FR" sz="2800" b="1" dirty="0">
                <a:solidFill>
                  <a:srgbClr val="0070C0"/>
                </a:solidFill>
                <a:latin typeface="Arial" pitchFamily="34" charset="0"/>
                <a:cs typeface="Arial" pitchFamily="34" charset="0"/>
              </a:rPr>
            </a:br>
            <a:r>
              <a:rPr lang="fr-FR" sz="2000" b="1" i="1" dirty="0">
                <a:solidFill>
                  <a:srgbClr val="0070C0"/>
                </a:solidFill>
                <a:latin typeface="Arial" pitchFamily="34" charset="0"/>
                <a:cs typeface="Arial" pitchFamily="34" charset="0"/>
              </a:rPr>
              <a:t>Guide pour enseigner la lecture et l’écriture au ce1</a:t>
            </a:r>
            <a:endParaRPr lang="fr-FR" sz="1600" b="1" i="1" dirty="0">
              <a:solidFill>
                <a:srgbClr val="0070C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6" y="2049729"/>
            <a:ext cx="829329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61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a:solidFill>
                  <a:srgbClr val="0070C0"/>
                </a:solidFill>
                <a:latin typeface="Arial" pitchFamily="34" charset="0"/>
                <a:cs typeface="Arial" pitchFamily="34" charset="0"/>
              </a:rPr>
              <a:t>Les enjeux d’une lecture fluide</a:t>
            </a:r>
          </a:p>
        </p:txBody>
      </p:sp>
      <p:sp>
        <p:nvSpPr>
          <p:cNvPr id="4" name="ZoneTexte 3"/>
          <p:cNvSpPr txBox="1"/>
          <p:nvPr/>
        </p:nvSpPr>
        <p:spPr>
          <a:xfrm>
            <a:off x="202396" y="2056018"/>
            <a:ext cx="8474059" cy="1477328"/>
          </a:xfrm>
          <a:prstGeom prst="rect">
            <a:avLst/>
          </a:prstGeom>
          <a:noFill/>
        </p:spPr>
        <p:txBody>
          <a:bodyPr wrap="square" rtlCol="0">
            <a:spAutoFit/>
          </a:bodyPr>
          <a:lstStyle/>
          <a:p>
            <a:pPr marL="285750" indent="-285750">
              <a:buFont typeface="Wingdings" pitchFamily="2" charset="2"/>
              <a:buChar char="v"/>
            </a:pPr>
            <a:r>
              <a:rPr lang="fr-FR" b="1" dirty="0">
                <a:latin typeface="Arial" pitchFamily="34" charset="0"/>
                <a:cs typeface="Arial" pitchFamily="34" charset="0"/>
              </a:rPr>
              <a:t>Permettre l’accès à la compréhension : </a:t>
            </a:r>
          </a:p>
          <a:p>
            <a:pPr marL="285750" indent="-285750">
              <a:buFont typeface="Wingdings" pitchFamily="2" charset="2"/>
              <a:buChar char="v"/>
            </a:pPr>
            <a:endParaRPr lang="fr-FR" b="1" dirty="0">
              <a:latin typeface="Arial" pitchFamily="34" charset="0"/>
              <a:cs typeface="Arial" pitchFamily="34" charset="0"/>
            </a:endParaRPr>
          </a:p>
          <a:p>
            <a:pPr algn="just"/>
            <a:r>
              <a:rPr lang="fr-FR" b="1" dirty="0">
                <a:latin typeface="Arial" pitchFamily="34" charset="0"/>
                <a:cs typeface="Arial" pitchFamily="34" charset="0"/>
                <a:sym typeface="Wingdings"/>
              </a:rPr>
              <a:t>          </a:t>
            </a:r>
            <a:r>
              <a:rPr lang="fr-FR" b="1" dirty="0">
                <a:latin typeface="Arial" pitchFamily="34" charset="0"/>
                <a:cs typeface="Arial" pitchFamily="34" charset="0"/>
              </a:rPr>
              <a:t>Une identification des mots automatisée et fluide libère un espace de travail dans le cerveau de l’élève pour les opérations cognitives liées à la compréhension.</a:t>
            </a:r>
          </a:p>
        </p:txBody>
      </p:sp>
      <p:sp>
        <p:nvSpPr>
          <p:cNvPr id="6" name="ZoneTexte 5"/>
          <p:cNvSpPr txBox="1"/>
          <p:nvPr/>
        </p:nvSpPr>
        <p:spPr>
          <a:xfrm>
            <a:off x="202398" y="4293096"/>
            <a:ext cx="8474058" cy="646331"/>
          </a:xfrm>
          <a:prstGeom prst="rect">
            <a:avLst/>
          </a:prstGeom>
          <a:noFill/>
        </p:spPr>
        <p:txBody>
          <a:bodyPr wrap="square" rtlCol="0">
            <a:spAutoFit/>
          </a:bodyPr>
          <a:lstStyle/>
          <a:p>
            <a:pPr marL="285750" indent="-285750">
              <a:buFont typeface="Wingdings" pitchFamily="2" charset="2"/>
              <a:buChar char="v"/>
            </a:pPr>
            <a:r>
              <a:rPr lang="fr-FR" b="1" dirty="0">
                <a:latin typeface="Arial" pitchFamily="34" charset="0"/>
                <a:cs typeface="Arial" pitchFamily="34" charset="0"/>
              </a:rPr>
              <a:t>La lecture à voix haute est un des moyens efficaces pour évaluer les difficultés des élèves à lire et à comprendre.</a:t>
            </a:r>
          </a:p>
        </p:txBody>
      </p:sp>
    </p:spTree>
    <p:extLst>
      <p:ext uri="{BB962C8B-B14F-4D97-AF65-F5344CB8AC3E}">
        <p14:creationId xmlns:p14="http://schemas.microsoft.com/office/powerpoint/2010/main" val="491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20" y="836712"/>
            <a:ext cx="897182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2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79512" y="836712"/>
            <a:ext cx="8229600" cy="610328"/>
          </a:xfrm>
        </p:spPr>
        <p:txBody>
          <a:bodyPr>
            <a:noAutofit/>
          </a:bodyPr>
          <a:lstStyle/>
          <a:p>
            <a:pPr algn="l"/>
            <a:r>
              <a:rPr lang="fr-FR" sz="2800" b="1" dirty="0">
                <a:solidFill>
                  <a:srgbClr val="0070C0"/>
                </a:solidFill>
                <a:latin typeface="Arial" pitchFamily="34" charset="0"/>
                <a:cs typeface="Arial" pitchFamily="34" charset="0"/>
              </a:rPr>
              <a:t>RESSOURCE EDUSCOL</a:t>
            </a:r>
            <a:br>
              <a:rPr lang="fr-FR" sz="2800" b="1" dirty="0">
                <a:solidFill>
                  <a:srgbClr val="0070C0"/>
                </a:solidFill>
                <a:latin typeface="Arial" pitchFamily="34" charset="0"/>
                <a:cs typeface="Arial" pitchFamily="34" charset="0"/>
              </a:rPr>
            </a:br>
            <a:r>
              <a:rPr lang="fr-FR" sz="2000" b="1" i="1" dirty="0">
                <a:solidFill>
                  <a:srgbClr val="0070C0"/>
                </a:solidFill>
                <a:latin typeface="Arial" pitchFamily="34" charset="0"/>
                <a:cs typeface="Arial" pitchFamily="34" charset="0"/>
              </a:rPr>
              <a:t>PROPOSANT DES EXEMPLES DE SEQUENCES D’APPRENTISSAGE</a:t>
            </a:r>
            <a:endParaRPr lang="fr-FR" sz="1600" b="1" i="1" dirty="0">
              <a:solidFill>
                <a:srgbClr val="0070C0"/>
              </a:solidFill>
              <a:latin typeface="Arial" pitchFamily="34" charset="0"/>
              <a:cs typeface="Arial"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96" y="1628800"/>
            <a:ext cx="7488832" cy="33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78741E10-2F87-4CB3-B1EA-192C166B270F}"/>
              </a:ext>
            </a:extLst>
          </p:cNvPr>
          <p:cNvSpPr/>
          <p:nvPr/>
        </p:nvSpPr>
        <p:spPr>
          <a:xfrm>
            <a:off x="395536" y="5517232"/>
            <a:ext cx="7643192" cy="400110"/>
          </a:xfrm>
          <a:prstGeom prst="rect">
            <a:avLst/>
          </a:prstGeom>
          <a:solidFill>
            <a:srgbClr val="92D050"/>
          </a:solidFill>
        </p:spPr>
        <p:txBody>
          <a:bodyPr wrap="square">
            <a:spAutoFit/>
          </a:bodyPr>
          <a:lstStyle/>
          <a:p>
            <a:pPr algn="ctr"/>
            <a:r>
              <a:rPr lang="fr-FR" sz="2000" b="1" dirty="0">
                <a:hlinkClick r:id="rId4"/>
              </a:rPr>
              <a:t>https://eduscol.education.fr/document/17014/download</a:t>
            </a:r>
            <a:r>
              <a:rPr lang="fr-FR" sz="2000" b="1" dirty="0"/>
              <a:t> </a:t>
            </a:r>
          </a:p>
        </p:txBody>
      </p:sp>
    </p:spTree>
    <p:extLst>
      <p:ext uri="{BB962C8B-B14F-4D97-AF65-F5344CB8AC3E}">
        <p14:creationId xmlns:p14="http://schemas.microsoft.com/office/powerpoint/2010/main" val="4140074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850106"/>
          </a:xfrm>
        </p:spPr>
        <p:txBody>
          <a:bodyPr>
            <a:normAutofit/>
          </a:bodyPr>
          <a:lstStyle/>
          <a:p>
            <a:r>
              <a:rPr lang="fr-FR" sz="3600" b="1" dirty="0">
                <a:solidFill>
                  <a:srgbClr val="0070C0"/>
                </a:solidFill>
                <a:latin typeface="Arial" pitchFamily="34" charset="0"/>
                <a:cs typeface="Arial" pitchFamily="34" charset="0"/>
              </a:rPr>
              <a:t>Quelle démarche ?</a:t>
            </a:r>
          </a:p>
        </p:txBody>
      </p:sp>
      <p:sp>
        <p:nvSpPr>
          <p:cNvPr id="5" name="ZoneTexte 4"/>
          <p:cNvSpPr txBox="1"/>
          <p:nvPr/>
        </p:nvSpPr>
        <p:spPr>
          <a:xfrm>
            <a:off x="251520" y="1633746"/>
            <a:ext cx="6666324" cy="461665"/>
          </a:xfrm>
          <a:prstGeom prst="rect">
            <a:avLst/>
          </a:prstGeom>
          <a:noFill/>
        </p:spPr>
        <p:txBody>
          <a:bodyPr wrap="square" rtlCol="0">
            <a:spAutoFit/>
          </a:bodyPr>
          <a:lstStyle/>
          <a:p>
            <a:r>
              <a:rPr lang="fr-FR" sz="2400" b="1" dirty="0">
                <a:solidFill>
                  <a:srgbClr val="00B050"/>
                </a:solidFill>
                <a:latin typeface="Arial" pitchFamily="34" charset="0"/>
                <a:cs typeface="Arial" pitchFamily="34" charset="0"/>
              </a:rPr>
              <a:t>MESURER LES PROGRÈS</a:t>
            </a:r>
          </a:p>
        </p:txBody>
      </p:sp>
      <p:pic>
        <p:nvPicPr>
          <p:cNvPr id="2050" name="Picture 2" descr="Retour sur un travail en constellation : la fluence et la lecture à haute  voix – Circonscription de Dax Sud Ad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43" y="3356992"/>
            <a:ext cx="3443839" cy="122146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682" y="2605329"/>
            <a:ext cx="2425244" cy="418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571427"/>
            <a:ext cx="2447762" cy="191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226127" y="2235997"/>
            <a:ext cx="7959230" cy="369332"/>
          </a:xfrm>
          <a:prstGeom prst="rect">
            <a:avLst/>
          </a:prstGeom>
          <a:noFill/>
        </p:spPr>
        <p:txBody>
          <a:bodyPr wrap="none" rtlCol="0">
            <a:spAutoFit/>
          </a:bodyPr>
          <a:lstStyle/>
          <a:p>
            <a:r>
              <a:rPr lang="fr-FR" b="1" dirty="0">
                <a:latin typeface="Arial" pitchFamily="34" charset="0"/>
                <a:cs typeface="Arial" pitchFamily="34" charset="0"/>
                <a:sym typeface="Wingdings"/>
              </a:rPr>
              <a:t> é</a:t>
            </a:r>
            <a:r>
              <a:rPr lang="fr-FR" b="1" dirty="0">
                <a:latin typeface="Arial" pitchFamily="34" charset="0"/>
                <a:cs typeface="Arial" pitchFamily="34" charset="0"/>
              </a:rPr>
              <a:t>valuer régulièrement pour vérifier les acquis, constater les progrès</a:t>
            </a:r>
          </a:p>
        </p:txBody>
      </p:sp>
    </p:spTree>
    <p:extLst>
      <p:ext uri="{BB962C8B-B14F-4D97-AF65-F5344CB8AC3E}">
        <p14:creationId xmlns:p14="http://schemas.microsoft.com/office/powerpoint/2010/main" val="41910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a:solidFill>
                  <a:srgbClr val="0070C0"/>
                </a:solidFill>
                <a:latin typeface="Arial" pitchFamily="34" charset="0"/>
                <a:cs typeface="Arial" pitchFamily="34" charset="0"/>
              </a:rPr>
              <a:t>Dans le cadre d’un Conseil </a:t>
            </a:r>
            <a:r>
              <a:rPr lang="fr-FR" sz="3600" b="1" dirty="0" err="1">
                <a:solidFill>
                  <a:srgbClr val="0070C0"/>
                </a:solidFill>
                <a:latin typeface="Arial" pitchFamily="34" charset="0"/>
                <a:cs typeface="Arial" pitchFamily="34" charset="0"/>
              </a:rPr>
              <a:t>ecoles-college</a:t>
            </a:r>
            <a:r>
              <a:rPr lang="fr-FR" sz="3600" b="1" dirty="0">
                <a:solidFill>
                  <a:srgbClr val="0070C0"/>
                </a:solidFill>
                <a:latin typeface="Arial" pitchFamily="34" charset="0"/>
                <a:cs typeface="Arial" pitchFamily="34" charset="0"/>
              </a:rPr>
              <a:t>…</a:t>
            </a:r>
          </a:p>
        </p:txBody>
      </p:sp>
      <p:sp>
        <p:nvSpPr>
          <p:cNvPr id="5" name="ZoneTexte 4"/>
          <p:cNvSpPr txBox="1"/>
          <p:nvPr/>
        </p:nvSpPr>
        <p:spPr>
          <a:xfrm>
            <a:off x="290524" y="2060848"/>
            <a:ext cx="8745972" cy="3785652"/>
          </a:xfrm>
          <a:prstGeom prst="rect">
            <a:avLst/>
          </a:prstGeom>
          <a:noFill/>
        </p:spPr>
        <p:txBody>
          <a:bodyPr wrap="square" rtlCol="0">
            <a:spAutoFit/>
          </a:bodyPr>
          <a:lstStyle/>
          <a:p>
            <a:pPr marL="342900" indent="-342900">
              <a:buFont typeface="Wingdings" pitchFamily="2" charset="2"/>
              <a:buChar char="v"/>
            </a:pPr>
            <a:r>
              <a:rPr lang="fr-FR" sz="2000" dirty="0">
                <a:latin typeface="Arial" pitchFamily="34" charset="0"/>
                <a:cs typeface="Arial" pitchFamily="34" charset="0"/>
              </a:rPr>
              <a:t>Etablir une programmation des compétences à travailler, en fonction du</a:t>
            </a:r>
          </a:p>
          <a:p>
            <a:r>
              <a:rPr lang="fr-FR" sz="2000" dirty="0">
                <a:latin typeface="Arial" pitchFamily="34" charset="0"/>
                <a:cs typeface="Arial" pitchFamily="34" charset="0"/>
              </a:rPr>
              <a:t>nombre de mots correctement lus par minute</a:t>
            </a:r>
          </a:p>
          <a:p>
            <a:endParaRPr lang="fr-FR" sz="2000" dirty="0">
              <a:latin typeface="Arial" pitchFamily="34" charset="0"/>
              <a:cs typeface="Arial" pitchFamily="34" charset="0"/>
            </a:endParaRPr>
          </a:p>
          <a:p>
            <a:pPr marL="342900" indent="-342900">
              <a:buFont typeface="Wingdings" pitchFamily="2" charset="2"/>
              <a:buChar char="v"/>
            </a:pPr>
            <a:r>
              <a:rPr lang="fr-FR" sz="2000" dirty="0">
                <a:latin typeface="Arial" pitchFamily="34" charset="0"/>
                <a:cs typeface="Arial" pitchFamily="34" charset="0"/>
              </a:rPr>
              <a:t>Construire des séquences d’enseignement explicite de ces compétences</a:t>
            </a:r>
          </a:p>
          <a:p>
            <a:pPr marL="342900" indent="-342900">
              <a:buFont typeface="Wingdings" pitchFamily="2" charset="2"/>
              <a:buChar char="v"/>
            </a:pPr>
            <a:endParaRPr lang="fr-FR" sz="2000" dirty="0">
              <a:latin typeface="Arial" pitchFamily="34" charset="0"/>
              <a:cs typeface="Arial" pitchFamily="34" charset="0"/>
            </a:endParaRPr>
          </a:p>
          <a:p>
            <a:pPr marL="342900" indent="-342900">
              <a:buFont typeface="Wingdings" pitchFamily="2" charset="2"/>
              <a:buChar char="v"/>
            </a:pPr>
            <a:r>
              <a:rPr lang="fr-FR" sz="2000" dirty="0">
                <a:latin typeface="Arial" pitchFamily="34" charset="0"/>
                <a:cs typeface="Arial" pitchFamily="34" charset="0"/>
              </a:rPr>
              <a:t>Harmoniser le codage des textes (ponctuation, liaisons, intonation…)</a:t>
            </a:r>
          </a:p>
          <a:p>
            <a:pPr marL="342900" indent="-342900">
              <a:buFont typeface="Wingdings" pitchFamily="2" charset="2"/>
              <a:buChar char="v"/>
            </a:pPr>
            <a:endParaRPr lang="fr-FR" sz="2000" dirty="0">
              <a:latin typeface="Arial" pitchFamily="34" charset="0"/>
              <a:cs typeface="Arial" pitchFamily="34" charset="0"/>
            </a:endParaRPr>
          </a:p>
          <a:p>
            <a:pPr marL="342900" indent="-342900">
              <a:buFont typeface="Wingdings" pitchFamily="2" charset="2"/>
              <a:buChar char="v"/>
            </a:pPr>
            <a:r>
              <a:rPr lang="fr-FR" sz="2000" dirty="0">
                <a:latin typeface="Arial" pitchFamily="34" charset="0"/>
                <a:cs typeface="Arial" pitchFamily="34" charset="0"/>
              </a:rPr>
              <a:t>Harmoniser les outils de mesures des progrès des élèves</a:t>
            </a:r>
          </a:p>
          <a:p>
            <a:pPr marL="342900" indent="-342900">
              <a:buFont typeface="Wingdings" pitchFamily="2" charset="2"/>
              <a:buChar char="v"/>
            </a:pPr>
            <a:endParaRPr lang="fr-FR" sz="2000" dirty="0">
              <a:latin typeface="Arial" pitchFamily="34" charset="0"/>
              <a:cs typeface="Arial" pitchFamily="34" charset="0"/>
            </a:endParaRPr>
          </a:p>
          <a:p>
            <a:pPr marL="342900" indent="-342900">
              <a:buFont typeface="Wingdings" pitchFamily="2" charset="2"/>
              <a:buChar char="v"/>
            </a:pPr>
            <a:r>
              <a:rPr lang="fr-FR" sz="2000" dirty="0">
                <a:latin typeface="Arial" pitchFamily="34" charset="0"/>
                <a:cs typeface="Arial" pitchFamily="34" charset="0"/>
              </a:rPr>
              <a:t>Réfléchir à des actions de valorisation de ces progrès</a:t>
            </a:r>
          </a:p>
          <a:p>
            <a:endParaRPr lang="fr-FR" sz="2000" dirty="0"/>
          </a:p>
          <a:p>
            <a:pPr marL="342900" indent="-342900">
              <a:buFont typeface="Wingdings" pitchFamily="2" charset="2"/>
              <a:buChar char="§"/>
            </a:pPr>
            <a:endParaRPr lang="fr-FR" sz="2000" dirty="0"/>
          </a:p>
        </p:txBody>
      </p:sp>
    </p:spTree>
    <p:extLst>
      <p:ext uri="{BB962C8B-B14F-4D97-AF65-F5344CB8AC3E}">
        <p14:creationId xmlns:p14="http://schemas.microsoft.com/office/powerpoint/2010/main" val="23433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320" y="1310102"/>
            <a:ext cx="9262472" cy="461665"/>
          </a:xfrm>
          <a:prstGeom prst="rect">
            <a:avLst/>
          </a:prstGeom>
          <a:noFill/>
        </p:spPr>
        <p:txBody>
          <a:bodyPr wrap="none" rtlCol="0">
            <a:spAutoFit/>
          </a:bodyPr>
          <a:lstStyle/>
          <a:p>
            <a:pPr algn="ctr"/>
            <a:r>
              <a:rPr lang="fr-FR" sz="2400" b="1" dirty="0">
                <a:latin typeface="Arial" pitchFamily="34" charset="0"/>
                <a:cs typeface="Arial" pitchFamily="34" charset="0"/>
              </a:rPr>
              <a:t>Une lecture fluide en contexte repose sur plusieurs habiletés.</a:t>
            </a:r>
          </a:p>
        </p:txBody>
      </p:sp>
      <p:sp>
        <p:nvSpPr>
          <p:cNvPr id="6" name="Titre 1"/>
          <p:cNvSpPr>
            <a:spLocks noGrp="1"/>
          </p:cNvSpPr>
          <p:nvPr>
            <p:ph type="title"/>
          </p:nvPr>
        </p:nvSpPr>
        <p:spPr>
          <a:xfrm>
            <a:off x="467544" y="332656"/>
            <a:ext cx="7467600" cy="652934"/>
          </a:xfrm>
        </p:spPr>
        <p:txBody>
          <a:bodyPr>
            <a:noAutofit/>
          </a:bodyPr>
          <a:lstStyle/>
          <a:p>
            <a:r>
              <a:rPr lang="fr-FR" sz="3600" b="1" dirty="0">
                <a:solidFill>
                  <a:srgbClr val="0070C0"/>
                </a:solidFill>
                <a:latin typeface="Arial" pitchFamily="34" charset="0"/>
                <a:cs typeface="Arial" pitchFamily="34" charset="0"/>
              </a:rPr>
              <a:t>Les enjeux d’une lecture fluide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941168"/>
            <a:ext cx="3257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337" y="3985811"/>
            <a:ext cx="35052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776770"/>
            <a:ext cx="49053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3195236"/>
            <a:ext cx="29337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7435" y="2714656"/>
            <a:ext cx="2209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920" y="2381271"/>
            <a:ext cx="3778374" cy="33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66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517" y="1313452"/>
            <a:ext cx="9296135" cy="646331"/>
          </a:xfrm>
          <a:prstGeom prst="rect">
            <a:avLst/>
          </a:prstGeom>
          <a:noFill/>
        </p:spPr>
        <p:txBody>
          <a:bodyPr wrap="none" rtlCol="0">
            <a:spAutoFit/>
          </a:bodyPr>
          <a:lstStyle/>
          <a:p>
            <a:pPr marL="285750" indent="-285750">
              <a:buFont typeface="Wingdings" pitchFamily="2" charset="2"/>
              <a:buChar char="v"/>
            </a:pPr>
            <a:r>
              <a:rPr lang="fr-FR" b="1" dirty="0">
                <a:latin typeface="Arial" pitchFamily="34" charset="0"/>
                <a:cs typeface="Arial" pitchFamily="34" charset="0"/>
              </a:rPr>
              <a:t>Maryse BIANCO : la fluidité devient un prédicteur essentiel de la compréhension</a:t>
            </a:r>
          </a:p>
          <a:p>
            <a:r>
              <a:rPr lang="fr-FR" b="1" dirty="0">
                <a:latin typeface="Arial" pitchFamily="34" charset="0"/>
                <a:cs typeface="Arial" pitchFamily="34" charset="0"/>
              </a:rPr>
              <a:t>à partir du CE1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75272"/>
            <a:ext cx="8424936" cy="47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a:spLocks noGrp="1"/>
          </p:cNvSpPr>
          <p:nvPr>
            <p:ph type="title"/>
          </p:nvPr>
        </p:nvSpPr>
        <p:spPr>
          <a:xfrm>
            <a:off x="467544" y="116632"/>
            <a:ext cx="7467600" cy="940966"/>
          </a:xfrm>
        </p:spPr>
        <p:txBody>
          <a:bodyPr>
            <a:noAutofit/>
          </a:bodyPr>
          <a:lstStyle/>
          <a:p>
            <a:r>
              <a:rPr lang="fr-FR" sz="3600" b="1" dirty="0">
                <a:solidFill>
                  <a:srgbClr val="0070C0"/>
                </a:solidFill>
                <a:latin typeface="Arial" pitchFamily="34" charset="0"/>
                <a:cs typeface="Arial" pitchFamily="34" charset="0"/>
              </a:rPr>
              <a:t>Les enjeux d’une lecture fluide</a:t>
            </a:r>
          </a:p>
        </p:txBody>
      </p:sp>
    </p:spTree>
    <p:extLst>
      <p:ext uri="{BB962C8B-B14F-4D97-AF65-F5344CB8AC3E}">
        <p14:creationId xmlns:p14="http://schemas.microsoft.com/office/powerpoint/2010/main" val="98180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30287"/>
            <a:ext cx="8568952" cy="424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92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60974" y="764704"/>
            <a:ext cx="6803721" cy="1323439"/>
          </a:xfrm>
          <a:prstGeom prst="rect">
            <a:avLst/>
          </a:prstGeom>
          <a:noFill/>
        </p:spPr>
        <p:txBody>
          <a:bodyPr wrap="none" rtlCol="0">
            <a:spAutoFit/>
          </a:bodyPr>
          <a:lstStyle/>
          <a:p>
            <a:pPr algn="ctr"/>
            <a:r>
              <a:rPr lang="fr-FR" sz="2000" b="1" dirty="0">
                <a:latin typeface="Arial" pitchFamily="34" charset="0"/>
                <a:cs typeface="Arial" pitchFamily="34" charset="0"/>
              </a:rPr>
              <a:t>L’objectif du cycle 3 est donc de permettre aux élèves </a:t>
            </a:r>
          </a:p>
          <a:p>
            <a:pPr algn="ctr"/>
            <a:r>
              <a:rPr lang="fr-FR" sz="2000" b="1" dirty="0">
                <a:latin typeface="Arial" pitchFamily="34" charset="0"/>
                <a:cs typeface="Arial" pitchFamily="34" charset="0"/>
              </a:rPr>
              <a:t>de devenir des lecteurs expressifs </a:t>
            </a:r>
          </a:p>
          <a:p>
            <a:pPr algn="ctr"/>
            <a:r>
              <a:rPr lang="fr-FR" sz="2000" b="1" dirty="0">
                <a:latin typeface="Arial" pitchFamily="34" charset="0"/>
                <a:cs typeface="Arial" pitchFamily="34" charset="0"/>
              </a:rPr>
              <a:t>= </a:t>
            </a:r>
            <a:r>
              <a:rPr lang="fr-FR" sz="2000" b="1" dirty="0">
                <a:solidFill>
                  <a:srgbClr val="FF0000"/>
                </a:solidFill>
                <a:latin typeface="Arial" pitchFamily="34" charset="0"/>
                <a:cs typeface="Arial" pitchFamily="34" charset="0"/>
              </a:rPr>
              <a:t>lire suffisamment vite avec un phrasé </a:t>
            </a:r>
          </a:p>
          <a:p>
            <a:pPr algn="ctr"/>
            <a:r>
              <a:rPr lang="fr-FR" sz="2000" b="1" dirty="0">
                <a:solidFill>
                  <a:srgbClr val="FF0000"/>
                </a:solidFill>
                <a:latin typeface="Arial" pitchFamily="34" charset="0"/>
                <a:cs typeface="Arial" pitchFamily="34" charset="0"/>
              </a:rPr>
              <a:t>et une intonation adaptés</a:t>
            </a:r>
            <a:r>
              <a:rPr lang="fr-FR" sz="2000" b="1" dirty="0">
                <a:latin typeface="Arial" pitchFamily="34" charset="0"/>
                <a:cs typeface="Arial" pitchFamily="34" charset="0"/>
              </a:rPr>
              <a:t>.</a:t>
            </a:r>
          </a:p>
        </p:txBody>
      </p:sp>
      <p:sp>
        <p:nvSpPr>
          <p:cNvPr id="6" name="Titre 1"/>
          <p:cNvSpPr>
            <a:spLocks noGrp="1"/>
          </p:cNvSpPr>
          <p:nvPr>
            <p:ph type="title"/>
          </p:nvPr>
        </p:nvSpPr>
        <p:spPr>
          <a:xfrm>
            <a:off x="251520" y="116632"/>
            <a:ext cx="7467600" cy="652934"/>
          </a:xfrm>
        </p:spPr>
        <p:txBody>
          <a:bodyPr>
            <a:noAutofit/>
          </a:bodyPr>
          <a:lstStyle/>
          <a:p>
            <a:r>
              <a:rPr lang="fr-FR" sz="3600" b="1" dirty="0">
                <a:solidFill>
                  <a:srgbClr val="0070C0"/>
                </a:solidFill>
                <a:latin typeface="Arial" pitchFamily="34" charset="0"/>
                <a:cs typeface="Arial" pitchFamily="34" charset="0"/>
              </a:rPr>
              <a:t>Les enjeux d’une lecture fluide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77072"/>
            <a:ext cx="735589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05" y="2167256"/>
            <a:ext cx="823205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73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088729"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77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rgbClr val="0070C0"/>
                </a:solidFill>
                <a:latin typeface="Arial" pitchFamily="34" charset="0"/>
                <a:cs typeface="Arial" pitchFamily="34" charset="0"/>
              </a:rPr>
              <a:t>Quelle démarche ?</a:t>
            </a:r>
          </a:p>
        </p:txBody>
      </p:sp>
      <p:sp>
        <p:nvSpPr>
          <p:cNvPr id="5" name="ZoneTexte 4"/>
          <p:cNvSpPr txBox="1"/>
          <p:nvPr/>
        </p:nvSpPr>
        <p:spPr>
          <a:xfrm>
            <a:off x="204179" y="1691516"/>
            <a:ext cx="7680308" cy="369332"/>
          </a:xfrm>
          <a:prstGeom prst="rect">
            <a:avLst/>
          </a:prstGeom>
          <a:noFill/>
        </p:spPr>
        <p:txBody>
          <a:bodyPr wrap="none" rtlCol="0">
            <a:spAutoFit/>
          </a:bodyPr>
          <a:lstStyle/>
          <a:p>
            <a:pPr marL="285750" indent="-285750">
              <a:buFont typeface="Wingdings" pitchFamily="2" charset="2"/>
              <a:buChar char="v"/>
            </a:pPr>
            <a:r>
              <a:rPr lang="fr-FR" b="1" dirty="0">
                <a:latin typeface="Arial" pitchFamily="34" charset="0"/>
                <a:cs typeface="Arial" pitchFamily="34" charset="0"/>
              </a:rPr>
              <a:t>La diversité des profils nécessite d’identifier et cibler les besoins.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348880"/>
            <a:ext cx="64484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55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41" y="2348880"/>
            <a:ext cx="8563010" cy="208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13446" y="332656"/>
            <a:ext cx="8745972" cy="461665"/>
          </a:xfrm>
          <a:prstGeom prst="rect">
            <a:avLst/>
          </a:prstGeom>
          <a:noFill/>
        </p:spPr>
        <p:txBody>
          <a:bodyPr wrap="square" rtlCol="0">
            <a:spAutoFit/>
          </a:bodyPr>
          <a:lstStyle/>
          <a:p>
            <a:r>
              <a:rPr lang="fr-FR" sz="2400" b="1" dirty="0">
                <a:solidFill>
                  <a:srgbClr val="00B050"/>
                </a:solidFill>
                <a:latin typeface="Arial" pitchFamily="34" charset="0"/>
                <a:cs typeface="Arial" pitchFamily="34" charset="0"/>
              </a:rPr>
              <a:t>EVALUER - DIAGNOSTIQUER la fluence :</a:t>
            </a:r>
          </a:p>
        </p:txBody>
      </p:sp>
      <p:sp>
        <p:nvSpPr>
          <p:cNvPr id="6" name="ZoneTexte 5"/>
          <p:cNvSpPr txBox="1"/>
          <p:nvPr/>
        </p:nvSpPr>
        <p:spPr>
          <a:xfrm>
            <a:off x="204179" y="1052736"/>
            <a:ext cx="8872942" cy="646331"/>
          </a:xfrm>
          <a:prstGeom prst="rect">
            <a:avLst/>
          </a:prstGeom>
          <a:noFill/>
        </p:spPr>
        <p:txBody>
          <a:bodyPr wrap="none" rtlCol="0">
            <a:spAutoFit/>
          </a:bodyPr>
          <a:lstStyle/>
          <a:p>
            <a:pPr marL="285750" indent="-285750">
              <a:buFont typeface="Wingdings" pitchFamily="2" charset="2"/>
              <a:buChar char="v"/>
            </a:pPr>
            <a:r>
              <a:rPr lang="fr-FR" b="1" dirty="0">
                <a:latin typeface="Arial" pitchFamily="34" charset="0"/>
                <a:cs typeface="Arial" pitchFamily="34" charset="0"/>
              </a:rPr>
              <a:t>Le MCLM (nombre de mots correctement lus par minute) est un indicateur</a:t>
            </a:r>
          </a:p>
          <a:p>
            <a:r>
              <a:rPr lang="fr-FR" b="1" dirty="0">
                <a:latin typeface="Arial" pitchFamily="34" charset="0"/>
                <a:cs typeface="Arial" pitchFamily="34" charset="0"/>
              </a:rPr>
              <a:t>fiable.  </a:t>
            </a:r>
            <a:r>
              <a:rPr lang="fr-FR" b="1" i="1" dirty="0">
                <a:latin typeface="Arial" pitchFamily="34" charset="0"/>
                <a:cs typeface="Arial" pitchFamily="34" charset="0"/>
                <a:sym typeface="Wingdings"/>
              </a:rPr>
              <a:t> évaluations nationales et académiques, test de fluence en 6</a:t>
            </a:r>
            <a:r>
              <a:rPr lang="fr-FR" b="1" i="1" baseline="30000" dirty="0">
                <a:latin typeface="Arial" pitchFamily="34" charset="0"/>
                <a:cs typeface="Arial" pitchFamily="34" charset="0"/>
                <a:sym typeface="Wingdings"/>
              </a:rPr>
              <a:t>ème</a:t>
            </a:r>
            <a:r>
              <a:rPr lang="fr-FR" b="1" i="1" dirty="0">
                <a:latin typeface="Arial" pitchFamily="34" charset="0"/>
                <a:cs typeface="Arial" pitchFamily="34" charset="0"/>
                <a:sym typeface="Wingdings"/>
              </a:rPr>
              <a:t> </a:t>
            </a:r>
            <a:endParaRPr lang="fr-FR" b="1" i="1" dirty="0">
              <a:latin typeface="Arial" pitchFamily="34" charset="0"/>
              <a:cs typeface="Arial" pitchFamily="34" charset="0"/>
            </a:endParaRPr>
          </a:p>
        </p:txBody>
      </p:sp>
    </p:spTree>
    <p:extLst>
      <p:ext uri="{BB962C8B-B14F-4D97-AF65-F5344CB8AC3E}">
        <p14:creationId xmlns:p14="http://schemas.microsoft.com/office/powerpoint/2010/main" val="389364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513</TotalTime>
  <Words>2404</Words>
  <Application>Microsoft Office PowerPoint</Application>
  <PresentationFormat>Affichage à l'écran (4:3)</PresentationFormat>
  <Paragraphs>188</Paragraphs>
  <Slides>23</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Arial</vt:lpstr>
      <vt:lpstr>Calibri</vt:lpstr>
      <vt:lpstr>Century Schoolbook</vt:lpstr>
      <vt:lpstr>Wingdings</vt:lpstr>
      <vt:lpstr>Wingdings 2</vt:lpstr>
      <vt:lpstr>Oriel</vt:lpstr>
      <vt:lpstr>Lecture à voix haute au cycle 3</vt:lpstr>
      <vt:lpstr>Les enjeux d’une lecture fluide</vt:lpstr>
      <vt:lpstr>Les enjeux d’une lecture fluide</vt:lpstr>
      <vt:lpstr>Les enjeux d’une lecture fluide</vt:lpstr>
      <vt:lpstr>Présentation PowerPoint</vt:lpstr>
      <vt:lpstr>Les enjeux d’une lecture fluide</vt:lpstr>
      <vt:lpstr>Présentation PowerPoint</vt:lpstr>
      <vt:lpstr>Quelle démarche ?</vt:lpstr>
      <vt:lpstr>Présentation PowerPoint</vt:lpstr>
      <vt:lpstr>Présentation PowerPoint</vt:lpstr>
      <vt:lpstr>Présentation PowerPoint</vt:lpstr>
      <vt:lpstr>Présentation PowerPoint</vt:lpstr>
      <vt:lpstr>Quelle démarche ?</vt:lpstr>
      <vt:lpstr>Grille d’analyse  « Guide pour enseigner  la lecture et l’écriture  au CE1 »</vt:lpstr>
      <vt:lpstr>E.M.D.F. (Godde, Bosse, Bailly)</vt:lpstr>
      <vt:lpstr>Quelle démarche ?</vt:lpstr>
      <vt:lpstr>Quelle démarche ?</vt:lpstr>
      <vt:lpstr>Quelle démarche ?</vt:lpstr>
      <vt:lpstr>Exemple de codage d’un texte Guide pour enseigner la lecture et l’écriture au ce1</vt:lpstr>
      <vt:lpstr>Présentation PowerPoint</vt:lpstr>
      <vt:lpstr>RESSOURCE EDUSCOL PROPOSANT DES EXEMPLES DE SEQUENCES D’APPRENTISSAGE</vt:lpstr>
      <vt:lpstr>Quelle démarche ?</vt:lpstr>
      <vt:lpstr>Dans le cadre d’un Conseil ecoles-college…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la fluence au cycle 3</dc:title>
  <dc:creator>Florian Nicolas</dc:creator>
  <cp:lastModifiedBy>CPC-SAINT-QUENTIN</cp:lastModifiedBy>
  <cp:revision>46</cp:revision>
  <dcterms:created xsi:type="dcterms:W3CDTF">2022-09-03T12:38:24Z</dcterms:created>
  <dcterms:modified xsi:type="dcterms:W3CDTF">2023-01-31T15:42:53Z</dcterms:modified>
</cp:coreProperties>
</file>